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95" r:id="rId4"/>
    <p:sldId id="300" r:id="rId5"/>
    <p:sldId id="301" r:id="rId6"/>
    <p:sldId id="302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66" r:id="rId15"/>
  </p:sldIdLst>
  <p:sldSz cx="12188825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599" autoAdjust="0"/>
  </p:normalViewPr>
  <p:slideViewPr>
    <p:cSldViewPr>
      <p:cViewPr varScale="1">
        <p:scale>
          <a:sx n="83" d="100"/>
          <a:sy n="83" d="100"/>
        </p:scale>
        <p:origin x="456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77F472-9141-4B58-9149-0EDA94CC09D0}" type="datetime1">
              <a:rPr lang="sl-SI" smtClean="0"/>
              <a:t>4. 03. 2021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F7E66E-C4AD-4546-9779-63AD1F758319}" type="datetime1">
              <a:rPr lang="sl-SI" noProof="0" smtClean="0"/>
              <a:t>4. 03. 2021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228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l-SI" noProof="0" smtClean="0"/>
              <a:t>2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678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l-SI" noProof="0" smtClean="0"/>
              <a:t>14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8739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grpSp>
        <p:nvGrpSpPr>
          <p:cNvPr id="256" name="vrstica" descr="Slika vrstic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rostoročn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8" name="Prostoročn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9" name="Prostoročn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0" name="Prostoročn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1" name="Prostoročn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2" name="Prostoročn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3" name="Prostoročn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4" name="Prostoročn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5" name="Prostoročn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6" name="Prostoročn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7" name="Prostoročn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8" name="Prostoročn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9" name="Prostoročn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0" name="Prostoročn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1" name="Prostoročn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2" name="Prostoročn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3" name="Prostoročn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4" name="Prostoročn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5" name="Prostoročn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6" name="Prostoročn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7" name="Prostoročn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8" name="Prostoročn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9" name="Prostoročn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0" name="Prostoročn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1" name="Prostoročn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2" name="Prostoročn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3" name="Prostoročn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4" name="Prostoročn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5" name="Prostoročn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6" name="Prostoročn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7" name="Prostoročn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8" name="Prostoročn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9" name="Prostoročn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0" name="Prostoročn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1" name="Prostoročn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2" name="Prostoročn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3" name="Prostoročn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4" name="Prostoročn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5" name="Prostoročn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6" name="Prostoročn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7" name="Prostoročn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8" name="Prostoročn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9" name="Prostoročn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0" name="Prostoročn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1" name="Prostoročn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2" name="Prostoročn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3" name="Prostoročn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4" name="Prostoročn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5" name="Prostoročn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6" name="Prostoročn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7" name="Prostoročn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8" name="Prostoročn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9" name="Prostoročn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0" name="Prostoročn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1" name="Prostoročn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2" name="Prostoročn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3" name="Prostoročn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4" name="Prostoročn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5" name="Prostoročn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6" name="Prostoročn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7" name="Prostoročn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8" name="Prostoročn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9" name="Prostoročn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0" name="Prostoročn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1" name="Prostoročn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2" name="Prostoročn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3" name="Prostoročn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4" name="Prostoročn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5" name="Prostoročn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6" name="Prostoročn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7" name="Prostoročn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8" name="Prostoročn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9" name="Prostoročn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0" name="Prostoročn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1" name="Prostoročn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2" name="Prostoročn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3" name="Prostoročn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4" name="Prostoročn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5" name="Prostoročn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6" name="Prostoročn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7" name="Prostoročn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8" name="Prostoročn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9" name="Prostoročn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0" name="Prostoročn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1" name="Prostoročn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2" name="Prostoročn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3" name="Prostoročn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4" name="Prostoročn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5" name="Prostoročn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6" name="Prostoročn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7" name="Prostoročn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8" name="Prostoročn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9" name="Prostoročn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0" name="Prostoročn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1" name="Prostoročn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2" name="Prostoročn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3" name="Prostoročn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4" name="Prostoročn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5" name="Prostoročn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6" name="Prostoročn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7" name="Prostoročn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8" name="Prostoročn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9" name="Prostoročn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0" name="Prostoročn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1" name="Prostoročn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2" name="Prostoročn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3" name="Prostoročn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4" name="Prostoročn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5" name="Prostoročn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6" name="Prostoročn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7" name="Prostoročn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8" name="Prostoročn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9" name="Prostoročn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0" name="Prostoročn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1" name="Prostoročn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2" name="Prostoročn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3" name="Prostoročn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4" name="Prostoročn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5" name="Prostoročn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6" name="Prostoročn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7" name="Prostoročn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8" name="Prostoročn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9" name="Prostoročn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grpSp>
        <p:nvGrpSpPr>
          <p:cNvPr id="7" name="vrstica" descr="Slika vrstic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Prostoročno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9" name="Prostoročno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0" name="Prostoročno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1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2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3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4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5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4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5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6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7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8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9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0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1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2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3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4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5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6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7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8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9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0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1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2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3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4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5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6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7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8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9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0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1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2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3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4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5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6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7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8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9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0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1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2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3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4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5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6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7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8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9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0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1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2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3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4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5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6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7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8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9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80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81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</p:grp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D5E0E4-B57C-41A7-B87F-5024DF1369DF}" type="datetime1">
              <a:rPr lang="sl-SI" smtClean="0"/>
              <a:t>4. 03. 2021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grpSp>
        <p:nvGrpSpPr>
          <p:cNvPr id="7" name="vrstica" descr="Slika vrstic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Prostoro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9" name="Prostoro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0" name="Prostoro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1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2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3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4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5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4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5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6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7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8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9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0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1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2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3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4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5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6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7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8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9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0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1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2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3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4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5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6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7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8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9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0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1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2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3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4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5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6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7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8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9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0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1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2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3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4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5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6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7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8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9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0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1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2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3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4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5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6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7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8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9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80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81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</p:grp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800CD-B58B-4799-B6C1-56B68FE8319D}" type="datetime1">
              <a:rPr lang="sl-SI" noProof="0" smtClean="0"/>
              <a:t>4. 03. 2021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grpSp>
        <p:nvGrpSpPr>
          <p:cNvPr id="167" name="vrstica" descr="Slika vrstic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Prostoro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9" name="Prostoro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0" name="Prostoro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1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2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3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4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5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6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7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8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9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0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1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2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3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4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5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6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7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8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9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0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1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2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3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4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5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6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7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8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9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0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1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2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3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4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5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6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7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8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9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0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1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2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3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4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5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6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7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8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9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0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1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2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3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4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5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6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7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8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9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0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1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2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3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4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5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6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7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8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9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40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41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</p:grp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B4D186-6635-4203-9785-17E946286C77}" type="datetime1">
              <a:rPr lang="sl-SI" smtClean="0"/>
              <a:t>4. 03. 2021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grpSp>
        <p:nvGrpSpPr>
          <p:cNvPr id="255" name="vrstica" descr="Slika vrstic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rostoročn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7" name="Prostoročn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8" name="Prostoročn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9" name="Prostoročn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0" name="Prostoročn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1" name="Prostoročn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2" name="Prostoročn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3" name="Prostoročn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4" name="Prostoročn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5" name="Prostoročn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6" name="Prostoročn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7" name="Prostoročn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8" name="Prostoročn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9" name="Prostoročn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0" name="Prostoročn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1" name="Prostoročn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2" name="Prostoročn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3" name="Prostoročn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4" name="Prostoročn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5" name="Prostoročn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6" name="Prostoročn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7" name="Prostoročn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8" name="Prostoročn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9" name="Prostoročn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0" name="Prostoročn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1" name="Prostoročn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2" name="Prostoročn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3" name="Prostoročn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4" name="Prostoročn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5" name="Prostoročn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6" name="Prostoročn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7" name="Prostoročn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8" name="Prostoročn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9" name="Prostoročn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0" name="Prostoročn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1" name="Prostoročn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2" name="Prostoročn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3" name="Prostoročn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4" name="Prostoročn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5" name="Prostoročn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6" name="Prostoročn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7" name="Prostoročn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8" name="Prostoročn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9" name="Prostoročn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0" name="Prostoročn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1" name="Prostoročn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2" name="Prostoročn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3" name="Prostoročn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4" name="Prostoročn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5" name="Prostoročn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6" name="Prostoročn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7" name="Prostoročn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8" name="Prostoročn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9" name="Prostoročn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0" name="Prostoročn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1" name="Prostoročn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2" name="Prostoročn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3" name="Prostoročn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4" name="Prostoročn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5" name="Prostoročn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6" name="Prostoročn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7" name="Prostoročn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8" name="Prostoročn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9" name="Prostoročn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0" name="Prostoročn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1" name="Prostoročn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2" name="Prostoročn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3" name="Prostoročn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4" name="Prostoročn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5" name="Prostoročn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6" name="Prostoročn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7" name="Prostoročn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8" name="Prostoročn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9" name="Prostoročn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0" name="Prostoročn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1" name="Prostoročn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2" name="Prostoročn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3" name="Prostoročn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4" name="Prostoročn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5" name="Prostoročn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6" name="Prostoročn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7" name="Prostoročn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8" name="Prostoročn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9" name="Prostoročn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0" name="Prostoročn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1" name="Prostoročn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2" name="Prostoročn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3" name="Prostoročn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4" name="Prostoročn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5" name="Prostoročn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6" name="Prostoročn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7" name="Prostoročn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8" name="Prostoročn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9" name="Prostoročn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0" name="Prostoročn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1" name="Prostoročn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2" name="Prostoročn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3" name="Prostoročn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4" name="Prostoročn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5" name="Prostoročn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6" name="Prostoročn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7" name="Prostoročn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8" name="Prostoročn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9" name="Prostoročn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0" name="Prostoročn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1" name="Prostoročn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2" name="Prostoročn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3" name="Prostoročn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4" name="Prostoročn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5" name="Prostoročn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6" name="Prostoročn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7" name="Prostoročn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8" name="Prostoročn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9" name="Prostoročn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0" name="Prostoročn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1" name="Prostoročn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2" name="Prostoročn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3" name="Prostoročn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4" name="Prostoročn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5" name="Prostoročn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6" name="Prostoročn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7" name="Prostoročn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8" name="Prostoročn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06798C-63AC-4E5B-A31E-0487BFC438DE}" type="datetime1">
              <a:rPr lang="sl-SI" smtClean="0"/>
              <a:t>4. 03. 2021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grpSp>
        <p:nvGrpSpPr>
          <p:cNvPr id="158" name="vrstica" descr="Slika vrstic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Prostoro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0" name="Prostoro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1" name="Prostoro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2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3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4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5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6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7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8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9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0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1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2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3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4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5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6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7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8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9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0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1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2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3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4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5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6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7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8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9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0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1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2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3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4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5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6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7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8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9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0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1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2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3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4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5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6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7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8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9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0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1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2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3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4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5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6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7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8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9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0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1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2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3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4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5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6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7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8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9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0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1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2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</p:grp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4D6D69-F1B1-4056-9897-E7CF741119F0}" type="datetime1">
              <a:rPr lang="sl-SI" smtClean="0"/>
              <a:t>4. 03. 2021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grpSp>
        <p:nvGrpSpPr>
          <p:cNvPr id="160" name="vrstica" descr="Slika vrstic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rostoročn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2" name="Prostoročn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3" name="Prostoročn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4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5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6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7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8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9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0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1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2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3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4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5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6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7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8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9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0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1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2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3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4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5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6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7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8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9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0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1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2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3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4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5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6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7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8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9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0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1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2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3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4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5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6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7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8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9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0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1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2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3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4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5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6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7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8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9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0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1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2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3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4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5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6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7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8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9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0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1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2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3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4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2355A-DCBE-4290-8193-47806B3216E3}" type="datetime1">
              <a:rPr lang="sl-SI" noProof="0" smtClean="0"/>
              <a:t>4. 03. 2021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  <p:sp>
        <p:nvSpPr>
          <p:cNvPr id="85" name="Označba mesta vsebine 3"/>
          <p:cNvSpPr>
            <a:spLocks noGrp="1"/>
          </p:cNvSpPr>
          <p:nvPr>
            <p:ph sz="half" idx="13"/>
          </p:nvPr>
        </p:nvSpPr>
        <p:spPr>
          <a:xfrm>
            <a:off x="6246812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grpSp>
        <p:nvGrpSpPr>
          <p:cNvPr id="156" name="vrstica" descr="Slika vrstic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Prostoro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58" name="Prostoro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59" name="Prostoro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0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1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2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3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4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5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6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7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8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9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0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1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2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3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4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5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6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7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8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9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0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1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2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3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4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5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6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7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8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9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0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1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2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3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4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5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6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7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8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9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0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1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2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3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4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5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6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7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8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9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0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1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2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3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4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5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6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7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8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9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0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1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2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3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4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5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6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7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8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9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0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</p:grp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6BA35-6288-4AE5-B6F5-355BE9A6B919}" type="datetime1">
              <a:rPr lang="sl-SI" noProof="0" smtClean="0"/>
              <a:t>4. 03. 2021</a:t>
            </a:fld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39D014-706E-4578-A150-D00B0DFB645C}" type="datetime1">
              <a:rPr lang="sl-SI" smtClean="0"/>
              <a:t>4. 03. 2021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/>
              <a:t>Kliknite za urejanje slogov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grpSp>
        <p:nvGrpSpPr>
          <p:cNvPr id="615" name="okvir" descr="Slika polj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rostoročno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očno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očno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rostoročno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očno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očno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rostoročno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očno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očno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rostoročno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očno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očno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272F9-8F93-4776-8EDF-4C2E1D569730}" type="datetime1">
              <a:rPr lang="sl-SI" noProof="0" smtClean="0"/>
              <a:t>4. 03. 2021</a:t>
            </a:fld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grpSp>
        <p:nvGrpSpPr>
          <p:cNvPr id="614" name="okvir" descr="Slika polj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rostoročno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rostoročno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očno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rostoročno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rostoročno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očno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rostoročno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rostoročno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očno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rostoročno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rostoročno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očno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očno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očno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očno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očno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očno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očno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očno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očno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očno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očno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očno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očno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očno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očno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očno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očno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očno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očno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očno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očno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očno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očno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očno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očno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očno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očno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očno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očno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očno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očno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očno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očno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očno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očno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očno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očno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očno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očno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očno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očno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očno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očno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očno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očno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očno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očno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očno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očno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očno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očno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očno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očno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očno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očno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očno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očno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očno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očno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očno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očno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očno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očno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očno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očno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očno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očno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očno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očno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očno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očno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očno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B32C5A-D84B-4F87-AE0B-A0051B0F40DC}" type="datetime1">
              <a:rPr lang="sl-SI" noProof="0" smtClean="0"/>
              <a:t>4. 03. 2021</a:t>
            </a:fld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8CCBC59-0E3C-45FC-82B7-6661CA0BAF93}" type="datetime1">
              <a:rPr lang="sl-SI" noProof="0" smtClean="0"/>
              <a:t>4. 03. 2021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nagpt.weebly.com/kizprostodostopni-viri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adlet.com/jelkakosigim/cidwqgeikiy3c6d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nagpt.weebly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na&#269;rt_seminarske_naloge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97868" y="1916832"/>
            <a:ext cx="10153128" cy="2667000"/>
          </a:xfrm>
        </p:spPr>
        <p:txBody>
          <a:bodyPr rtlCol="0"/>
          <a:lstStyle/>
          <a:p>
            <a:pPr rtl="0"/>
            <a:r>
              <a:rPr lang="sl-SI" sz="6000" dirty="0">
                <a:latin typeface="Modern Love Grunge" panose="020B0604020202020204" pitchFamily="82" charset="0"/>
              </a:rPr>
              <a:t>KIZ </a:t>
            </a:r>
            <a:br>
              <a:rPr lang="sl-SI" sz="6000" dirty="0">
                <a:latin typeface="Modern Love Grunge" panose="020B0604020202020204" pitchFamily="82" charset="0"/>
              </a:rPr>
            </a:br>
            <a:r>
              <a:rPr lang="sl-SI" sz="3600" dirty="0">
                <a:latin typeface="Modern Love Grunge" panose="020B0604020202020204" pitchFamily="82" charset="0"/>
              </a:rPr>
              <a:t>UVOD V ZNANSTVENO RAZISKOVALNO DELO</a:t>
            </a:r>
            <a:br>
              <a:rPr lang="sl-SI" dirty="0">
                <a:latin typeface="Modern Love Grunge" panose="020B0604020202020204" pitchFamily="82" charset="0"/>
              </a:rPr>
            </a:br>
            <a:r>
              <a:rPr lang="sl-SI" sz="2800" dirty="0" err="1">
                <a:latin typeface="Modern Love Grunge" panose="020B0604020202020204" pitchFamily="82" charset="0"/>
              </a:rPr>
              <a:t>Dostopost</a:t>
            </a:r>
            <a:r>
              <a:rPr lang="sl-SI" sz="2800" dirty="0">
                <a:latin typeface="Modern Love Grunge" panose="020B0604020202020204" pitchFamily="82" charset="0"/>
              </a:rPr>
              <a:t> informacij, njihovo urejanje in uporaba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41994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sl-SI" b="1" dirty="0">
                <a:latin typeface="Maiandra GD" panose="020E0502030308020204" pitchFamily="34" charset="0"/>
              </a:rPr>
              <a:t>TP VZS/KIZ</a:t>
            </a:r>
          </a:p>
          <a:p>
            <a:pPr rtl="0"/>
            <a:endParaRPr lang="sl-SI" b="1" dirty="0">
              <a:latin typeface="Maiandra GD" panose="020E0502030308020204" pitchFamily="34" charset="0"/>
            </a:endParaRPr>
          </a:p>
          <a:p>
            <a:pPr algn="ctr" rtl="0"/>
            <a:r>
              <a:rPr lang="sl-SI" sz="1900" b="1" dirty="0">
                <a:latin typeface="Maiandra GD" panose="020E0502030308020204" pitchFamily="34" charset="0"/>
              </a:rPr>
              <a:t>marec 2021 </a:t>
            </a:r>
          </a:p>
          <a:p>
            <a:pPr algn="ctr" rtl="0"/>
            <a:endParaRPr lang="sl-SI" sz="1800" dirty="0">
              <a:latin typeface="Maiandra GD" panose="020E0502030308020204" pitchFamily="34" charset="0"/>
            </a:endParaRPr>
          </a:p>
          <a:p>
            <a:pPr algn="ctr" rtl="0"/>
            <a:r>
              <a:rPr lang="sl-SI" sz="1400" dirty="0">
                <a:latin typeface="Maiandra GD" panose="020E0502030308020204" pitchFamily="34" charset="0"/>
              </a:rPr>
              <a:t>Jelka Kosi</a:t>
            </a:r>
          </a:p>
          <a:p>
            <a:pPr algn="ctr" rtl="0"/>
            <a:endParaRPr lang="sl-SI" sz="1800" dirty="0">
              <a:latin typeface="Maiandra GD" panose="020E0502030308020204" pitchFamily="34" charset="0"/>
            </a:endParaRPr>
          </a:p>
          <a:p>
            <a:pPr rtl="0"/>
            <a:endParaRPr lang="sl-SI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GIMNAZIJA PTUJ | KaUc">
            <a:extLst>
              <a:ext uri="{FF2B5EF4-FFF2-40B4-BE49-F238E27FC236}">
                <a16:creationId xmlns:a16="http://schemas.microsoft.com/office/drawing/2014/main" id="{8C820CF3-2E6D-4605-9856-E358A18B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188640"/>
            <a:ext cx="846981" cy="6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934B76-7386-439F-A3C0-461C2466A839}"/>
              </a:ext>
            </a:extLst>
          </p:cNvPr>
          <p:cNvSpPr txBox="1"/>
          <p:nvPr/>
        </p:nvSpPr>
        <p:spPr>
          <a:xfrm>
            <a:off x="11396737" y="116632"/>
            <a:ext cx="792088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4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4/5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E4453D6-B74D-4C25-8665-6CC2C61BEA15}"/>
              </a:ext>
            </a:extLst>
          </p:cNvPr>
          <p:cNvSpPr txBox="1"/>
          <p:nvPr/>
        </p:nvSpPr>
        <p:spPr>
          <a:xfrm>
            <a:off x="189756" y="116632"/>
            <a:ext cx="86409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KIZ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47725DD8-39C1-4AFA-AA47-A5B02705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09" y="536037"/>
            <a:ext cx="9144000" cy="1020762"/>
          </a:xfrm>
        </p:spPr>
        <p:txBody>
          <a:bodyPr rtlCol="0" anchor="b">
            <a:normAutofit fontScale="90000"/>
          </a:bodyPr>
          <a:lstStyle/>
          <a:p>
            <a:pPr rtl="0"/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r>
              <a:rPr lang="sl-SI" sz="33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  <a:t>UREJANJE INFORMACIJ</a:t>
            </a:r>
            <a:br>
              <a:rPr lang="sl-SI" sz="3200" b="1" dirty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endParaRPr lang="sl-SI" dirty="0">
              <a:latin typeface="Modern Love Grunge" panose="04070805081005020601" pitchFamily="82" charset="0"/>
            </a:endParaRP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B7CB111C-ACD9-4F72-AFAD-7BCF68F5B4E9}"/>
              </a:ext>
            </a:extLst>
          </p:cNvPr>
          <p:cNvCxnSpPr>
            <a:cxnSpLocks/>
          </p:cNvCxnSpPr>
          <p:nvPr/>
        </p:nvCxnSpPr>
        <p:spPr>
          <a:xfrm>
            <a:off x="1557908" y="1124744"/>
            <a:ext cx="8136904" cy="0"/>
          </a:xfrm>
          <a:prstGeom prst="line">
            <a:avLst/>
          </a:prstGeom>
          <a:ln w="25400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6C8D347-0F6E-45C5-B716-9111B4BF852C}"/>
              </a:ext>
            </a:extLst>
          </p:cNvPr>
          <p:cNvSpPr txBox="1"/>
          <p:nvPr/>
        </p:nvSpPr>
        <p:spPr>
          <a:xfrm>
            <a:off x="1557908" y="2092200"/>
            <a:ext cx="8136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rgbClr val="FFC000"/>
                </a:solidFill>
                <a:latin typeface="Modern Love Grunge" panose="04070805081005020601" pitchFamily="82" charset="0"/>
              </a:rPr>
              <a:t>POSTOPEK IZDELAVE, OBSEG IN STIL NALOGE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9A568A3-2E57-4631-8B5A-F060C335EB14}"/>
              </a:ext>
            </a:extLst>
          </p:cNvPr>
          <p:cNvSpPr txBox="1"/>
          <p:nvPr/>
        </p:nvSpPr>
        <p:spPr>
          <a:xfrm>
            <a:off x="1629916" y="2825270"/>
            <a:ext cx="6094520" cy="283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1800" b="1" dirty="0">
                <a:solidFill>
                  <a:srgbClr val="FFC000"/>
                </a:solidFill>
              </a:rPr>
              <a:t>Stil pisanja naj bo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/>
              <a:t>preprost, 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/>
              <a:t>jasen in 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/>
              <a:t>razumljiv.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sz="1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1800" b="1" dirty="0">
                <a:solidFill>
                  <a:srgbClr val="FFC000"/>
                </a:solidFill>
              </a:rPr>
              <a:t>Besedilo mora biti 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/>
              <a:t>slovnično neoporečen, 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/>
              <a:t>členjen na poglavja in podpoglavja kot zahteva vsebina</a:t>
            </a:r>
            <a:r>
              <a:rPr lang="sl-SI" altLang="sl-SI" sz="1800" dirty="0">
                <a:solidFill>
                  <a:srgbClr val="FFCC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sl-SI" altLang="sl-SI" sz="1800" dirty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1800" b="1" dirty="0">
                <a:solidFill>
                  <a:srgbClr val="FFC000"/>
                </a:solidFill>
              </a:rPr>
              <a:t>Preden dokončano nalogo oddamo, jo moramo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1800" b="1" dirty="0">
                <a:solidFill>
                  <a:srgbClr val="FFC000"/>
                </a:solidFill>
              </a:rPr>
              <a:t>vsaj še dvakrat prebrati</a:t>
            </a:r>
            <a:r>
              <a:rPr lang="sl-SI" altLang="sl-SI" sz="1800" b="1" dirty="0">
                <a:solidFill>
                  <a:srgbClr val="800000"/>
                </a:solidFill>
              </a:rPr>
              <a:t>. </a:t>
            </a:r>
            <a:endParaRPr lang="sl-SI" altLang="sl-SI" sz="1800" b="1" u="sng" dirty="0">
              <a:solidFill>
                <a:srgbClr val="800000"/>
              </a:solidFill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A16F4F4-307A-4DC8-AE98-F5FCC18E360C}"/>
              </a:ext>
            </a:extLst>
          </p:cNvPr>
          <p:cNvSpPr txBox="1"/>
          <p:nvPr/>
        </p:nvSpPr>
        <p:spPr>
          <a:xfrm>
            <a:off x="4870276" y="6453336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200" dirty="0"/>
              <a:t>Gimnazija Ptuj/ KIZ/Jelka Kosi</a:t>
            </a:r>
          </a:p>
        </p:txBody>
      </p:sp>
    </p:spTree>
    <p:extLst>
      <p:ext uri="{BB962C8B-B14F-4D97-AF65-F5344CB8AC3E}">
        <p14:creationId xmlns:p14="http://schemas.microsoft.com/office/powerpoint/2010/main" val="28112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934B76-7386-439F-A3C0-461C2466A839}"/>
              </a:ext>
            </a:extLst>
          </p:cNvPr>
          <p:cNvSpPr txBox="1"/>
          <p:nvPr/>
        </p:nvSpPr>
        <p:spPr>
          <a:xfrm>
            <a:off x="11396737" y="116632"/>
            <a:ext cx="792088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4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5/1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E4453D6-B74D-4C25-8665-6CC2C61BEA15}"/>
              </a:ext>
            </a:extLst>
          </p:cNvPr>
          <p:cNvSpPr txBox="1"/>
          <p:nvPr/>
        </p:nvSpPr>
        <p:spPr>
          <a:xfrm>
            <a:off x="189756" y="116632"/>
            <a:ext cx="86409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KIZ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47725DD8-39C1-4AFA-AA47-A5B02705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09" y="536037"/>
            <a:ext cx="9144000" cy="1020762"/>
          </a:xfrm>
        </p:spPr>
        <p:txBody>
          <a:bodyPr rtlCol="0" anchor="b">
            <a:normAutofit fontScale="90000"/>
          </a:bodyPr>
          <a:lstStyle/>
          <a:p>
            <a:pPr rtl="0"/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r>
              <a:rPr lang="sl-SI" sz="33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  <a:t>UIRI NA SPLETU</a:t>
            </a:r>
            <a:br>
              <a:rPr lang="sl-SI" sz="3200" b="1" dirty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endParaRPr lang="sl-SI" dirty="0">
              <a:latin typeface="Modern Love Grunge" panose="04070805081005020601" pitchFamily="82" charset="0"/>
            </a:endParaRP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B7CB111C-ACD9-4F72-AFAD-7BCF68F5B4E9}"/>
              </a:ext>
            </a:extLst>
          </p:cNvPr>
          <p:cNvCxnSpPr>
            <a:cxnSpLocks/>
          </p:cNvCxnSpPr>
          <p:nvPr/>
        </p:nvCxnSpPr>
        <p:spPr>
          <a:xfrm>
            <a:off x="1557908" y="1124744"/>
            <a:ext cx="8136904" cy="0"/>
          </a:xfrm>
          <a:prstGeom prst="line">
            <a:avLst/>
          </a:prstGeom>
          <a:ln w="25400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070205_r15903_p465">
            <a:extLst>
              <a:ext uri="{FF2B5EF4-FFF2-40B4-BE49-F238E27FC236}">
                <a16:creationId xmlns:a16="http://schemas.microsoft.com/office/drawing/2014/main" id="{08D1E56A-7CA8-4D5D-B656-D648C34A13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9916" y="1916832"/>
            <a:ext cx="6789737" cy="4000500"/>
          </a:xfrm>
          <a:noFill/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09524497-FB73-4725-BE8A-CF02902AE873}"/>
              </a:ext>
            </a:extLst>
          </p:cNvPr>
          <p:cNvSpPr txBox="1"/>
          <p:nvPr/>
        </p:nvSpPr>
        <p:spPr>
          <a:xfrm>
            <a:off x="1629915" y="6137297"/>
            <a:ext cx="6789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Modern Love Grunge" panose="04070805081005020601" pitchFamily="8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http://digitalnagpt.weebly.com/kizprostodostopni-viri.html</a:t>
            </a:r>
            <a:endParaRPr lang="sl-SI" dirty="0">
              <a:latin typeface="Modern Love Grunge" panose="04070805081005020601" pitchFamily="82" charset="0"/>
            </a:endParaRPr>
          </a:p>
          <a:p>
            <a:endParaRPr lang="sl-SI" dirty="0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A796A4F8-7C6F-4A59-A7ED-5BDEBA2F65E6}"/>
              </a:ext>
            </a:extLst>
          </p:cNvPr>
          <p:cNvSpPr txBox="1"/>
          <p:nvPr/>
        </p:nvSpPr>
        <p:spPr>
          <a:xfrm>
            <a:off x="8614692" y="527618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/>
              <a:t>PROSTODOSTOPNI VIRI – RAZVRŠČENI PO UDK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8582A2C-F333-42D6-9F12-9958B6B0A68A}"/>
              </a:ext>
            </a:extLst>
          </p:cNvPr>
          <p:cNvSpPr txBox="1"/>
          <p:nvPr/>
        </p:nvSpPr>
        <p:spPr>
          <a:xfrm>
            <a:off x="4870276" y="6506629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200" dirty="0"/>
              <a:t>Gimnazija Ptuj/ KIZ/Jelka Kosi</a:t>
            </a:r>
          </a:p>
        </p:txBody>
      </p:sp>
    </p:spTree>
    <p:extLst>
      <p:ext uri="{BB962C8B-B14F-4D97-AF65-F5344CB8AC3E}">
        <p14:creationId xmlns:p14="http://schemas.microsoft.com/office/powerpoint/2010/main" val="23534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934B76-7386-439F-A3C0-461C2466A839}"/>
              </a:ext>
            </a:extLst>
          </p:cNvPr>
          <p:cNvSpPr txBox="1"/>
          <p:nvPr/>
        </p:nvSpPr>
        <p:spPr>
          <a:xfrm>
            <a:off x="11396737" y="116632"/>
            <a:ext cx="792088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4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5/2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E4453D6-B74D-4C25-8665-6CC2C61BEA15}"/>
              </a:ext>
            </a:extLst>
          </p:cNvPr>
          <p:cNvSpPr txBox="1"/>
          <p:nvPr/>
        </p:nvSpPr>
        <p:spPr>
          <a:xfrm>
            <a:off x="189756" y="116632"/>
            <a:ext cx="86409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KIZ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47725DD8-39C1-4AFA-AA47-A5B02705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09" y="536037"/>
            <a:ext cx="9144000" cy="1020762"/>
          </a:xfrm>
        </p:spPr>
        <p:txBody>
          <a:bodyPr rtlCol="0" anchor="b">
            <a:normAutofit fontScale="90000"/>
          </a:bodyPr>
          <a:lstStyle/>
          <a:p>
            <a:pPr rtl="0"/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r>
              <a:rPr lang="sl-SI" sz="33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  <a:t>UIRI NA SPLETU</a:t>
            </a:r>
            <a:br>
              <a:rPr lang="sl-SI" sz="3200" b="1" dirty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endParaRPr lang="sl-SI" dirty="0">
              <a:latin typeface="Modern Love Grunge" panose="04070805081005020601" pitchFamily="82" charset="0"/>
            </a:endParaRP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B7CB111C-ACD9-4F72-AFAD-7BCF68F5B4E9}"/>
              </a:ext>
            </a:extLst>
          </p:cNvPr>
          <p:cNvCxnSpPr>
            <a:cxnSpLocks/>
          </p:cNvCxnSpPr>
          <p:nvPr/>
        </p:nvCxnSpPr>
        <p:spPr>
          <a:xfrm>
            <a:off x="1557908" y="1124744"/>
            <a:ext cx="8136904" cy="0"/>
          </a:xfrm>
          <a:prstGeom prst="line">
            <a:avLst/>
          </a:prstGeom>
          <a:ln w="25400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DFD6BC-22CA-424F-BD42-3F0CE25EE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AU" altLang="sl-SI" sz="3200" b="1" u="sng" dirty="0" err="1"/>
              <a:t>Avtorstvo</a:t>
            </a:r>
            <a:r>
              <a:rPr lang="sl-SI" altLang="sl-SI" sz="3200" dirty="0">
                <a:solidFill>
                  <a:srgbClr val="800000"/>
                </a:solidFill>
              </a:rPr>
              <a:t> </a:t>
            </a:r>
            <a:r>
              <a:rPr lang="sl-SI" altLang="sl-SI" sz="2400" b="1" dirty="0">
                <a:solidFill>
                  <a:srgbClr val="FFCC00"/>
                </a:solidFill>
              </a:rPr>
              <a:t>(kdo je avtor in njegove kompetence,  uglednost založnika …)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3200" b="1" u="sng" dirty="0"/>
              <a:t>Veljavnost</a:t>
            </a:r>
            <a:r>
              <a:rPr lang="sl-SI" altLang="sl-SI" sz="2800" b="1" u="sng" dirty="0">
                <a:solidFill>
                  <a:srgbClr val="800000"/>
                </a:solidFill>
              </a:rPr>
              <a:t> </a:t>
            </a:r>
            <a:r>
              <a:rPr lang="sl-SI" altLang="sl-SI" sz="2400" b="1" dirty="0">
                <a:solidFill>
                  <a:srgbClr val="FFCC00"/>
                </a:solidFill>
              </a:rPr>
              <a:t>(ali dokument vsebuje oznako </a:t>
            </a:r>
            <a:r>
              <a:rPr lang="en-US" altLang="sl-SI" sz="2400" b="1" dirty="0">
                <a:solidFill>
                  <a:srgbClr val="FFCC00"/>
                </a:solidFill>
                <a:cs typeface="Arial" panose="020B0604020202020204" pitchFamily="34" charset="0"/>
              </a:rPr>
              <a:t>©</a:t>
            </a:r>
            <a:r>
              <a:rPr lang="sl-SI" altLang="sl-SI" sz="2400" b="1" dirty="0">
                <a:solidFill>
                  <a:srgbClr val="FFCC00"/>
                </a:solidFill>
                <a:cs typeface="Arial" panose="020B0604020202020204" pitchFamily="34" charset="0"/>
              </a:rPr>
              <a:t> in datum oz. letnico…)</a:t>
            </a:r>
          </a:p>
          <a:p>
            <a:pPr eaLnBrk="1" hangingPunct="1">
              <a:lnSpc>
                <a:spcPct val="80000"/>
              </a:lnSpc>
            </a:pPr>
            <a:r>
              <a:rPr lang="en-AU" altLang="sl-SI" sz="3200" b="1" u="sng" dirty="0" err="1"/>
              <a:t>Objektivnost</a:t>
            </a:r>
            <a:r>
              <a:rPr lang="sl-SI" altLang="sl-SI" sz="2000" b="1" dirty="0">
                <a:solidFill>
                  <a:srgbClr val="800000"/>
                </a:solidFill>
              </a:rPr>
              <a:t> </a:t>
            </a:r>
            <a:r>
              <a:rPr lang="sl-SI" altLang="sl-SI" sz="2000" b="1" dirty="0">
                <a:solidFill>
                  <a:srgbClr val="FFCC00"/>
                </a:solidFill>
              </a:rPr>
              <a:t>(</a:t>
            </a:r>
            <a:r>
              <a:rPr lang="sl-SI" altLang="sl-SI" sz="2400" b="1" dirty="0">
                <a:solidFill>
                  <a:srgbClr val="FFCC00"/>
                </a:solidFill>
              </a:rPr>
              <a:t>so </a:t>
            </a:r>
            <a:r>
              <a:rPr lang="en-US" altLang="sl-SI" sz="2400" b="1" dirty="0" err="1">
                <a:solidFill>
                  <a:srgbClr val="FFCC00"/>
                </a:solidFill>
              </a:rPr>
              <a:t>mo</a:t>
            </a:r>
            <a:r>
              <a:rPr lang="sl-SI" altLang="sl-SI" sz="2400" b="1" dirty="0" err="1">
                <a:solidFill>
                  <a:srgbClr val="FFCC00"/>
                </a:solidFill>
              </a:rPr>
              <a:t>rda</a:t>
            </a:r>
            <a:r>
              <a:rPr lang="en-US" altLang="sl-SI" sz="2400" b="1" dirty="0">
                <a:solidFill>
                  <a:srgbClr val="FFCC00"/>
                </a:solidFill>
              </a:rPr>
              <a:t> </a:t>
            </a:r>
            <a:r>
              <a:rPr lang="en-US" altLang="sl-SI" sz="2400" b="1" dirty="0" err="1">
                <a:solidFill>
                  <a:srgbClr val="FFCC00"/>
                </a:solidFill>
              </a:rPr>
              <a:t>prisotni</a:t>
            </a:r>
            <a:r>
              <a:rPr lang="en-US" altLang="sl-SI" sz="2400" b="1" dirty="0">
                <a:solidFill>
                  <a:srgbClr val="FFCC00"/>
                </a:solidFill>
              </a:rPr>
              <a:t> </a:t>
            </a:r>
            <a:r>
              <a:rPr lang="en-US" altLang="sl-SI" sz="2400" b="1" dirty="0" err="1">
                <a:solidFill>
                  <a:srgbClr val="FFCC00"/>
                </a:solidFill>
              </a:rPr>
              <a:t>kazalci</a:t>
            </a:r>
            <a:r>
              <a:rPr lang="en-US" altLang="sl-SI" sz="2400" b="1" dirty="0">
                <a:solidFill>
                  <a:srgbClr val="FFCC00"/>
                </a:solidFill>
              </a:rPr>
              <a:t> </a:t>
            </a:r>
            <a:r>
              <a:rPr lang="en-US" altLang="sl-SI" sz="2400" b="1" dirty="0" err="1">
                <a:solidFill>
                  <a:srgbClr val="FFCC00"/>
                </a:solidFill>
              </a:rPr>
              <a:t>na</a:t>
            </a:r>
            <a:r>
              <a:rPr lang="en-US" altLang="sl-SI" sz="2400" b="1" dirty="0">
                <a:solidFill>
                  <a:srgbClr val="FFCC00"/>
                </a:solidFill>
              </a:rPr>
              <a:t> </a:t>
            </a:r>
            <a:r>
              <a:rPr lang="en-US" altLang="sl-SI" sz="2400" b="1" dirty="0" err="1">
                <a:solidFill>
                  <a:srgbClr val="FFCC00"/>
                </a:solidFill>
              </a:rPr>
              <a:t>druge</a:t>
            </a:r>
            <a:r>
              <a:rPr lang="en-US" altLang="sl-SI" sz="2400" b="1" dirty="0">
                <a:solidFill>
                  <a:srgbClr val="FFCC00"/>
                </a:solidFill>
              </a:rPr>
              <a:t>, </a:t>
            </a:r>
            <a:r>
              <a:rPr lang="en-US" altLang="sl-SI" sz="2400" b="1" dirty="0" err="1">
                <a:solidFill>
                  <a:srgbClr val="FFCC00"/>
                </a:solidFill>
              </a:rPr>
              <a:t>alternativne</a:t>
            </a:r>
            <a:r>
              <a:rPr lang="en-US" altLang="sl-SI" sz="2400" b="1" dirty="0">
                <a:solidFill>
                  <a:srgbClr val="FFCC00"/>
                </a:solidFill>
              </a:rPr>
              <a:t> </a:t>
            </a:r>
            <a:r>
              <a:rPr lang="en-US" altLang="sl-SI" sz="2400" b="1" dirty="0" err="1">
                <a:solidFill>
                  <a:srgbClr val="FFCC00"/>
                </a:solidFill>
              </a:rPr>
              <a:t>poglede</a:t>
            </a:r>
            <a:r>
              <a:rPr lang="en-US" altLang="sl-SI" sz="2400" b="1" dirty="0">
                <a:solidFill>
                  <a:srgbClr val="FFCC00"/>
                </a:solidFill>
              </a:rPr>
              <a:t> in </a:t>
            </a:r>
            <a:r>
              <a:rPr lang="sl-SI" altLang="sl-SI" sz="2400" b="1" dirty="0">
                <a:solidFill>
                  <a:srgbClr val="FFCC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400" b="1" dirty="0">
                <a:solidFill>
                  <a:srgbClr val="FFCC00"/>
                </a:solidFill>
              </a:rPr>
              <a:t>      </a:t>
            </a:r>
            <a:r>
              <a:rPr lang="en-US" altLang="sl-SI" sz="2400" b="1" dirty="0" err="1">
                <a:solidFill>
                  <a:srgbClr val="FFCC00"/>
                </a:solidFill>
              </a:rPr>
              <a:t>mnenja</a:t>
            </a:r>
            <a:r>
              <a:rPr lang="sl-SI" altLang="sl-SI" sz="2400" b="1" dirty="0">
                <a:solidFill>
                  <a:srgbClr val="FFCC00"/>
                </a:solidFill>
              </a:rPr>
              <a:t>, a</a:t>
            </a:r>
            <a:r>
              <a:rPr lang="fr-FR" altLang="sl-SI" sz="2400" b="1" dirty="0">
                <a:solidFill>
                  <a:srgbClr val="FFCC00"/>
                </a:solidFill>
              </a:rPr>
              <a:t>li se z vsebino poskuša vplivati na naša čustva</a:t>
            </a:r>
            <a:r>
              <a:rPr lang="sl-SI" altLang="sl-SI" sz="2400" b="1" dirty="0">
                <a:solidFill>
                  <a:srgbClr val="FFCC00"/>
                </a:solidFill>
              </a:rPr>
              <a:t>, jezik ...)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3200" b="1" u="sng" dirty="0"/>
              <a:t>URL-naslov</a:t>
            </a:r>
            <a:r>
              <a:rPr lang="sl-SI" altLang="sl-SI" sz="2400" b="1" dirty="0"/>
              <a:t> </a:t>
            </a:r>
            <a:r>
              <a:rPr lang="sl-SI" altLang="sl-SI" sz="2400" b="1" dirty="0">
                <a:solidFill>
                  <a:srgbClr val="FFCC00"/>
                </a:solidFill>
              </a:rPr>
              <a:t>(primernost vsebin, vrste domen </a:t>
            </a:r>
            <a:r>
              <a:rPr lang="sl-SI" altLang="sl-SI" sz="2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 izobraževalna, vladna, komercialna, zasebna …)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3200" b="1" u="sng" dirty="0"/>
              <a:t>Strukturo in navigacijo</a:t>
            </a:r>
            <a:r>
              <a:rPr lang="sl-SI" altLang="sl-SI" sz="2800" b="1" dirty="0"/>
              <a:t> </a:t>
            </a:r>
            <a:r>
              <a:rPr lang="sl-SI" altLang="sl-SI" sz="2000" b="1" dirty="0">
                <a:solidFill>
                  <a:srgbClr val="FFCC00"/>
                </a:solidFill>
              </a:rPr>
              <a:t>(</a:t>
            </a:r>
            <a:r>
              <a:rPr lang="sl-SI" altLang="sl-SI" sz="2400" b="1" dirty="0">
                <a:solidFill>
                  <a:srgbClr val="FFCC00"/>
                </a:solidFill>
              </a:rPr>
              <a:t>organizacija strani </a:t>
            </a:r>
            <a:r>
              <a:rPr lang="sl-SI" altLang="sl-SI" sz="2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 glava, telo, noga; naslov, dovršenost …)</a:t>
            </a:r>
            <a:endParaRPr lang="sl-SI" altLang="sl-SI" sz="2400" b="1" u="sng" dirty="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sl-SI" sz="3200" b="1" dirty="0" err="1"/>
              <a:t>Až</a:t>
            </a:r>
            <a:r>
              <a:rPr lang="en-AU" altLang="sl-SI" sz="3200" b="1" dirty="0" err="1"/>
              <a:t>urnost</a:t>
            </a:r>
            <a:r>
              <a:rPr lang="en-AU" altLang="sl-SI" sz="2000" b="1" dirty="0"/>
              <a:t> </a:t>
            </a:r>
            <a:r>
              <a:rPr lang="sl-SI" altLang="sl-SI" sz="2400" b="1" dirty="0">
                <a:solidFill>
                  <a:srgbClr val="FFCC00"/>
                </a:solidFill>
              </a:rPr>
              <a:t>(ali informacije še vedno veljajo, datum objave, ali povezave delujejo …)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3200" b="1" u="sng" dirty="0"/>
              <a:t>Natančnost</a:t>
            </a:r>
            <a:r>
              <a:rPr lang="en-AU" altLang="sl-SI" sz="2000" b="1" dirty="0">
                <a:solidFill>
                  <a:srgbClr val="800000"/>
                </a:solidFill>
              </a:rPr>
              <a:t> </a:t>
            </a:r>
            <a:r>
              <a:rPr lang="sl-SI" altLang="sl-SI" sz="2400" b="1" dirty="0">
                <a:solidFill>
                  <a:srgbClr val="FFCC00"/>
                </a:solidFill>
              </a:rPr>
              <a:t>(zanesljivost informacij,  kdo  so uredniki, napake</a:t>
            </a:r>
            <a:r>
              <a:rPr lang="sl-SI" altLang="sl-SI" sz="2400" b="1" dirty="0">
                <a:solidFill>
                  <a:srgbClr val="800000"/>
                </a:solidFill>
              </a:rPr>
              <a:t> </a:t>
            </a:r>
            <a:r>
              <a:rPr lang="sl-SI" altLang="sl-SI" sz="2400" b="1" dirty="0">
                <a:solidFill>
                  <a:srgbClr val="FFCC00"/>
                </a:solidFill>
              </a:rPr>
              <a:t>…)</a:t>
            </a:r>
            <a:endParaRPr lang="en-AU" altLang="sl-SI" sz="2400" b="1" dirty="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AU" altLang="sl-SI" sz="3200" b="1" u="sng" dirty="0" err="1"/>
              <a:t>Pokrivanje</a:t>
            </a:r>
            <a:r>
              <a:rPr lang="en-AU" altLang="sl-SI" sz="3200" b="1" u="sng" dirty="0"/>
              <a:t> </a:t>
            </a:r>
            <a:r>
              <a:rPr lang="sl-SI" altLang="sl-SI" sz="3200" b="1" u="sng" dirty="0"/>
              <a:t>tem</a:t>
            </a:r>
            <a:r>
              <a:rPr lang="sl-SI" altLang="sl-SI" sz="2000" b="1" dirty="0"/>
              <a:t> </a:t>
            </a:r>
            <a:r>
              <a:rPr lang="sl-SI" altLang="sl-SI" sz="2000" b="1" dirty="0">
                <a:solidFill>
                  <a:srgbClr val="FFCC00"/>
                </a:solidFill>
              </a:rPr>
              <a:t>(</a:t>
            </a:r>
            <a:r>
              <a:rPr lang="sl-SI" altLang="sl-SI" sz="2400" b="1" dirty="0">
                <a:solidFill>
                  <a:srgbClr val="FFCC00"/>
                </a:solidFill>
              </a:rPr>
              <a:t>z</a:t>
            </a:r>
            <a:r>
              <a:rPr lang="en-US" altLang="sl-SI" sz="2400" b="1" dirty="0" err="1">
                <a:solidFill>
                  <a:srgbClr val="FFCC00"/>
                </a:solidFill>
              </a:rPr>
              <a:t>akaj</a:t>
            </a:r>
            <a:r>
              <a:rPr lang="en-US" altLang="sl-SI" sz="2400" b="1" dirty="0">
                <a:solidFill>
                  <a:srgbClr val="FFCC00"/>
                </a:solidFill>
              </a:rPr>
              <a:t> bi jo </a:t>
            </a:r>
            <a:r>
              <a:rPr lang="en-US" altLang="sl-SI" sz="2400" b="1" dirty="0" err="1">
                <a:solidFill>
                  <a:srgbClr val="FFCC00"/>
                </a:solidFill>
              </a:rPr>
              <a:t>sploh</a:t>
            </a:r>
            <a:r>
              <a:rPr lang="en-US" altLang="sl-SI" sz="2400" b="1" dirty="0">
                <a:solidFill>
                  <a:srgbClr val="FFCC00"/>
                </a:solidFill>
              </a:rPr>
              <a:t> </a:t>
            </a:r>
            <a:r>
              <a:rPr lang="en-US" altLang="sl-SI" sz="2400" b="1" dirty="0" err="1">
                <a:solidFill>
                  <a:srgbClr val="FFCC00"/>
                </a:solidFill>
              </a:rPr>
              <a:t>uporabili</a:t>
            </a:r>
            <a:r>
              <a:rPr lang="sl-SI" altLang="sl-SI" sz="2400" b="1" dirty="0">
                <a:solidFill>
                  <a:srgbClr val="FFCC00"/>
                </a:solidFill>
              </a:rPr>
              <a:t>, a</a:t>
            </a:r>
            <a:r>
              <a:rPr lang="en-US" altLang="sl-SI" sz="2400" b="1" dirty="0">
                <a:solidFill>
                  <a:srgbClr val="FFCC00"/>
                </a:solidFill>
              </a:rPr>
              <a:t>li </a:t>
            </a:r>
            <a:r>
              <a:rPr lang="en-US" altLang="sl-SI" sz="2400" b="1" dirty="0" err="1">
                <a:solidFill>
                  <a:srgbClr val="FFCC00"/>
                </a:solidFill>
              </a:rPr>
              <a:t>morda</a:t>
            </a:r>
            <a:r>
              <a:rPr lang="en-US" altLang="sl-SI" sz="2400" b="1" dirty="0">
                <a:solidFill>
                  <a:srgbClr val="FFCC00"/>
                </a:solidFill>
              </a:rPr>
              <a:t> </a:t>
            </a:r>
            <a:r>
              <a:rPr lang="en-US" altLang="sl-SI" sz="2400" b="1" dirty="0" err="1">
                <a:solidFill>
                  <a:srgbClr val="FFCC00"/>
                </a:solidFill>
              </a:rPr>
              <a:t>obstaja</a:t>
            </a:r>
            <a:r>
              <a:rPr lang="en-US" altLang="sl-SI" sz="2400" b="1" dirty="0">
                <a:solidFill>
                  <a:srgbClr val="FFCC00"/>
                </a:solidFill>
              </a:rPr>
              <a:t> </a:t>
            </a:r>
            <a:r>
              <a:rPr lang="en-US" altLang="sl-SI" sz="2400" b="1" dirty="0" err="1">
                <a:solidFill>
                  <a:srgbClr val="FFCC00"/>
                </a:solidFill>
              </a:rPr>
              <a:t>hitrejša</a:t>
            </a:r>
            <a:r>
              <a:rPr lang="en-US" altLang="sl-SI" sz="2400" b="1" dirty="0">
                <a:solidFill>
                  <a:srgbClr val="FFCC00"/>
                </a:solidFill>
              </a:rPr>
              <a:t> pot do </a:t>
            </a:r>
            <a:r>
              <a:rPr lang="en-US" altLang="sl-SI" sz="2400" b="1" dirty="0" err="1">
                <a:solidFill>
                  <a:srgbClr val="FFCC00"/>
                </a:solidFill>
              </a:rPr>
              <a:t>relevantnih</a:t>
            </a:r>
            <a:r>
              <a:rPr lang="en-US" altLang="sl-SI" sz="2400" b="1" dirty="0">
                <a:solidFill>
                  <a:srgbClr val="FFCC00"/>
                </a:solidFill>
              </a:rPr>
              <a:t> </a:t>
            </a:r>
            <a:endParaRPr lang="sl-SI" altLang="sl-SI" b="1" dirty="0">
              <a:solidFill>
                <a:srgbClr val="FFCC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2400" b="1" dirty="0">
                <a:solidFill>
                  <a:srgbClr val="FFCC00"/>
                </a:solidFill>
              </a:rPr>
              <a:t>       </a:t>
            </a:r>
            <a:r>
              <a:rPr lang="en-US" altLang="sl-SI" sz="2400" b="1" dirty="0" err="1">
                <a:solidFill>
                  <a:srgbClr val="FFCC00"/>
                </a:solidFill>
              </a:rPr>
              <a:t>informacij</a:t>
            </a:r>
            <a:r>
              <a:rPr lang="sl-SI" altLang="sl-SI" sz="2400" b="1" dirty="0">
                <a:solidFill>
                  <a:srgbClr val="FFCC00"/>
                </a:solidFill>
              </a:rPr>
              <a:t>, a</a:t>
            </a:r>
            <a:r>
              <a:rPr lang="fr-FR" altLang="sl-SI" sz="2400" b="1" dirty="0">
                <a:solidFill>
                  <a:srgbClr val="FFCC00"/>
                </a:solidFill>
              </a:rPr>
              <a:t>li gradivo ustreza našim potrebam</a:t>
            </a:r>
            <a:r>
              <a:rPr lang="sl-SI" altLang="sl-SI" sz="2400" b="1" dirty="0">
                <a:solidFill>
                  <a:srgbClr val="FFCC00"/>
                </a:solidFill>
              </a:rPr>
              <a:t> – nivo, teme ...)</a:t>
            </a:r>
            <a:endParaRPr lang="fr-FR" altLang="sl-SI" sz="2400" b="1" dirty="0">
              <a:solidFill>
                <a:srgbClr val="FFCC00"/>
              </a:solidFill>
            </a:endParaRPr>
          </a:p>
          <a:p>
            <a:endParaRPr lang="sl-SI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AAED686-6525-416D-B3DC-B9A6974DE50D}"/>
              </a:ext>
            </a:extLst>
          </p:cNvPr>
          <p:cNvSpPr txBox="1"/>
          <p:nvPr/>
        </p:nvSpPr>
        <p:spPr>
          <a:xfrm>
            <a:off x="4547620" y="6335735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200" dirty="0"/>
              <a:t>Gimnazija Ptuj/ KIZ/Jelka Kosi</a:t>
            </a:r>
          </a:p>
        </p:txBody>
      </p:sp>
    </p:spTree>
    <p:extLst>
      <p:ext uri="{BB962C8B-B14F-4D97-AF65-F5344CB8AC3E}">
        <p14:creationId xmlns:p14="http://schemas.microsoft.com/office/powerpoint/2010/main" val="7771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934B76-7386-439F-A3C0-461C2466A839}"/>
              </a:ext>
            </a:extLst>
          </p:cNvPr>
          <p:cNvSpPr txBox="1"/>
          <p:nvPr/>
        </p:nvSpPr>
        <p:spPr>
          <a:xfrm>
            <a:off x="11396737" y="116632"/>
            <a:ext cx="792088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4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5/3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E4453D6-B74D-4C25-8665-6CC2C61BEA15}"/>
              </a:ext>
            </a:extLst>
          </p:cNvPr>
          <p:cNvSpPr txBox="1"/>
          <p:nvPr/>
        </p:nvSpPr>
        <p:spPr>
          <a:xfrm>
            <a:off x="189756" y="116632"/>
            <a:ext cx="86409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KIZ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47725DD8-39C1-4AFA-AA47-A5B02705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09" y="536037"/>
            <a:ext cx="9144000" cy="1020762"/>
          </a:xfrm>
        </p:spPr>
        <p:txBody>
          <a:bodyPr rtlCol="0" anchor="b">
            <a:normAutofit fontScale="90000"/>
          </a:bodyPr>
          <a:lstStyle/>
          <a:p>
            <a:pPr rtl="0"/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r>
              <a:rPr lang="sl-SI" sz="33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  <a:t>UIRI NA SPLETU</a:t>
            </a:r>
            <a:br>
              <a:rPr lang="sl-SI" sz="3200" b="1" dirty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endParaRPr lang="sl-SI" dirty="0">
              <a:latin typeface="Modern Love Grunge" panose="04070805081005020601" pitchFamily="82" charset="0"/>
            </a:endParaRP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B7CB111C-ACD9-4F72-AFAD-7BCF68F5B4E9}"/>
              </a:ext>
            </a:extLst>
          </p:cNvPr>
          <p:cNvCxnSpPr>
            <a:cxnSpLocks/>
          </p:cNvCxnSpPr>
          <p:nvPr/>
        </p:nvCxnSpPr>
        <p:spPr>
          <a:xfrm>
            <a:off x="1557908" y="1124744"/>
            <a:ext cx="8136904" cy="0"/>
          </a:xfrm>
          <a:prstGeom prst="line">
            <a:avLst/>
          </a:prstGeom>
          <a:ln w="25400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B1E30B-C996-48AF-8F5A-79CE4DEA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sl-SI" altLang="sl-SI" sz="2800" b="1" dirty="0"/>
              <a:t>RAZLIČNE STOPNJE ZANESLJIVOSTI/UPORABNOSTI</a:t>
            </a:r>
          </a:p>
          <a:p>
            <a:pPr eaLnBrk="1" hangingPunct="1"/>
            <a:r>
              <a:rPr lang="sl-SI" altLang="sl-SI" sz="2400" b="1" dirty="0"/>
              <a:t>http://sl.wikipedia.org/wiki/Varuh_%C4%8Dlovekovih_pravic</a:t>
            </a:r>
          </a:p>
          <a:p>
            <a:pPr eaLnBrk="1" hangingPunct="1">
              <a:buFontTx/>
              <a:buNone/>
            </a:pPr>
            <a:r>
              <a:rPr lang="sl-SI" altLang="sl-SI" sz="2400" b="1" dirty="0">
                <a:solidFill>
                  <a:srgbClr val="800000"/>
                </a:solidFill>
              </a:rPr>
              <a:t>     </a:t>
            </a:r>
            <a:r>
              <a:rPr lang="sl-SI" altLang="sl-SI" sz="2400" b="1" dirty="0">
                <a:solidFill>
                  <a:srgbClr val="FFCC00"/>
                </a:solidFill>
              </a:rPr>
              <a:t>(nezanesljiv vir, ker lahko na </a:t>
            </a:r>
            <a:r>
              <a:rPr lang="sl-SI" altLang="sl-SI" sz="2400" b="1" dirty="0" err="1">
                <a:solidFill>
                  <a:srgbClr val="FFCC00"/>
                </a:solidFill>
              </a:rPr>
              <a:t>wikipedijo</a:t>
            </a:r>
            <a:r>
              <a:rPr lang="sl-SI" altLang="sl-SI" sz="2400" b="1" dirty="0">
                <a:solidFill>
                  <a:srgbClr val="FFCC00"/>
                </a:solidFill>
              </a:rPr>
              <a:t> daje podatke vsak, stran ima veliko škrbin in netočnih podatkov, pri uporabi je treba biti pozoren in podatke preveriti v zanesljivejših virih – VSEBINE NIMAJO PODPISOV AVTORJEV)</a:t>
            </a:r>
            <a:endParaRPr lang="sl-SI" altLang="sl-SI" sz="2400" b="1" dirty="0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</a:pPr>
            <a:endParaRPr lang="sl-SI" altLang="sl-SI" sz="2400" b="1" dirty="0">
              <a:solidFill>
                <a:srgbClr val="800000"/>
              </a:solidFill>
            </a:endParaRPr>
          </a:p>
          <a:p>
            <a:pPr eaLnBrk="1" hangingPunct="1"/>
            <a:r>
              <a:rPr lang="sl-SI" altLang="sl-SI" sz="2400" b="1" dirty="0"/>
              <a:t>http://www.varuh-rs.si/fileadmin/user_upload/pdf/zbornik_JKN/ZBORNIK.pdf</a:t>
            </a:r>
          </a:p>
          <a:p>
            <a:pPr eaLnBrk="1" hangingPunct="1">
              <a:buFontTx/>
              <a:buNone/>
            </a:pPr>
            <a:r>
              <a:rPr lang="sl-SI" altLang="sl-SI" sz="2400" b="1" dirty="0">
                <a:solidFill>
                  <a:srgbClr val="800000"/>
                </a:solidFill>
              </a:rPr>
              <a:t>      </a:t>
            </a:r>
            <a:r>
              <a:rPr lang="sl-SI" altLang="sl-SI" sz="2400" b="1" dirty="0">
                <a:solidFill>
                  <a:srgbClr val="FFCC00"/>
                </a:solidFill>
              </a:rPr>
              <a:t>(zelo zanesljiv vir, saj gre za uradno spletno stran varuha človekovih pravic -  ustanova z  referencami in strokovnjaki, katerih verodostojnost je nesporna – VSEBINE  SO OPREMLJEN S PODATKI O AVTORJIH, PREVERIMO LAHKO </a:t>
            </a:r>
          </a:p>
          <a:p>
            <a:pPr eaLnBrk="1" hangingPunct="1">
              <a:buFontTx/>
              <a:buNone/>
            </a:pPr>
            <a:r>
              <a:rPr lang="sl-SI" altLang="sl-SI" sz="2400" b="1" dirty="0">
                <a:solidFill>
                  <a:srgbClr val="FFCC00"/>
                </a:solidFill>
              </a:rPr>
              <a:t>      USTANOVO, KI JE SKRBNIK SPLETNE STRANI, PODATKI SO AŽURIRANI …)</a:t>
            </a:r>
            <a:endParaRPr lang="sl-SI" altLang="sl-SI" sz="2400" b="1" dirty="0">
              <a:solidFill>
                <a:srgbClr val="800000"/>
              </a:solidFill>
            </a:endParaRPr>
          </a:p>
          <a:p>
            <a:endParaRPr lang="sl-SI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0547AAB-3C73-4B51-B6D1-172FF8BBF217}"/>
              </a:ext>
            </a:extLst>
          </p:cNvPr>
          <p:cNvSpPr txBox="1"/>
          <p:nvPr/>
        </p:nvSpPr>
        <p:spPr>
          <a:xfrm>
            <a:off x="4294212" y="6488668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200" dirty="0"/>
              <a:t>Gimnazija Ptuj/ KIZ/Jelka Kosi</a:t>
            </a:r>
          </a:p>
        </p:txBody>
      </p:sp>
    </p:spTree>
    <p:extLst>
      <p:ext uri="{BB962C8B-B14F-4D97-AF65-F5344CB8AC3E}">
        <p14:creationId xmlns:p14="http://schemas.microsoft.com/office/powerpoint/2010/main" val="25249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  <a:t>PONOVITEV</a:t>
            </a:r>
            <a:endParaRPr lang="sl-SI" dirty="0"/>
          </a:p>
        </p:txBody>
      </p:sp>
      <p:pic>
        <p:nvPicPr>
          <p:cNvPr id="8" name="Označba mesta slike 7">
            <a:extLst>
              <a:ext uri="{FF2B5EF4-FFF2-40B4-BE49-F238E27FC236}">
                <a16:creationId xmlns:a16="http://schemas.microsoft.com/office/drawing/2014/main" id="{496DC02F-A6C4-40C3-AA6F-6BAFBB5687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3551" t="27964" r="51971" b="9403"/>
          <a:stretch/>
        </p:blipFill>
        <p:spPr>
          <a:xfrm>
            <a:off x="2566020" y="1844824"/>
            <a:ext cx="4021723" cy="4109153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14AE6DC-1ED2-458A-93A1-ED0882F763A4}"/>
              </a:ext>
            </a:extLst>
          </p:cNvPr>
          <p:cNvSpPr txBox="1"/>
          <p:nvPr/>
        </p:nvSpPr>
        <p:spPr>
          <a:xfrm>
            <a:off x="4942284" y="6444862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200" dirty="0"/>
              <a:t>Gimnazija Ptuj/ KIZ/Jelka Kosi</a:t>
            </a:r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3892" y="248671"/>
            <a:ext cx="9143998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sl-SI" sz="3000" dirty="0">
                <a:latin typeface="Modern Love Grunge" panose="04070805081005020601" pitchFamily="82" charset="0"/>
              </a:rPr>
              <a:t>ISKANJE VIROV IN OBLIKOVANJE PISNIH IZDELKOV</a:t>
            </a:r>
          </a:p>
        </p:txBody>
      </p:sp>
      <p:pic>
        <p:nvPicPr>
          <p:cNvPr id="5" name="Označba mesta vsebine 4" descr="Child drawing on hand">
            <a:extLst>
              <a:ext uri="{FF2B5EF4-FFF2-40B4-BE49-F238E27FC236}">
                <a16:creationId xmlns:a16="http://schemas.microsoft.com/office/drawing/2014/main" id="{2DEA3782-376A-46C5-816C-AABCC413D7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r="-2" b="-2"/>
          <a:stretch/>
        </p:blipFill>
        <p:spPr>
          <a:xfrm>
            <a:off x="1745838" y="1884311"/>
            <a:ext cx="5669280" cy="4041648"/>
          </a:xfrm>
          <a:noFill/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998258" y="3429000"/>
            <a:ext cx="2743200" cy="2743200"/>
          </a:xfrm>
        </p:spPr>
        <p:txBody>
          <a:bodyPr rtlCol="0" anchor="b">
            <a:normAutofit fontScale="70000" lnSpcReduction="20000"/>
          </a:bodyPr>
          <a:lstStyle/>
          <a:p>
            <a:pPr marL="0" indent="0">
              <a:buNone/>
            </a:pPr>
            <a:endParaRPr lang="sl-SI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sl-SI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sl-SI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sl-SI" sz="2100" dirty="0">
                <a:latin typeface="Maiandra GD" panose="020E0502030308020204" pitchFamily="34" charset="0"/>
              </a:rPr>
              <a:t>Zapiši – kaj meniš,  katera znanja in spretnosti potrebujemo za uspešno raziskovalno delo …</a:t>
            </a:r>
            <a:endParaRPr lang="sl-SI" sz="2100" dirty="0"/>
          </a:p>
          <a:p>
            <a:r>
              <a:rPr lang="sl-SI" sz="2100" dirty="0"/>
              <a:t>Zapiši, kaj ti pri iskanju virov in oblikovanju pisnih izdelkov (referata, seminarske, raziskovalne…) predstavlja največji izziv ali je zate najtežje …</a:t>
            </a:r>
          </a:p>
          <a:p>
            <a:pPr rtl="0"/>
            <a:endParaRPr lang="sl-SI" dirty="0"/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8968656D-6FAD-408D-A6C9-33029133D4C2}"/>
              </a:ext>
            </a:extLst>
          </p:cNvPr>
          <p:cNvCxnSpPr>
            <a:cxnSpLocks/>
          </p:cNvCxnSpPr>
          <p:nvPr/>
        </p:nvCxnSpPr>
        <p:spPr>
          <a:xfrm>
            <a:off x="1485900" y="1186396"/>
            <a:ext cx="8784976" cy="0"/>
          </a:xfrm>
          <a:prstGeom prst="line">
            <a:avLst/>
          </a:prstGeom>
          <a:ln w="25400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2860AF2-5A22-4579-8CD4-17A2F9973338}"/>
              </a:ext>
            </a:extLst>
          </p:cNvPr>
          <p:cNvSpPr txBox="1"/>
          <p:nvPr/>
        </p:nvSpPr>
        <p:spPr>
          <a:xfrm>
            <a:off x="189756" y="116632"/>
            <a:ext cx="86409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KIZ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1F61054C-2E58-467C-92A7-80146F212EF3}"/>
              </a:ext>
            </a:extLst>
          </p:cNvPr>
          <p:cNvSpPr txBox="1"/>
          <p:nvPr/>
        </p:nvSpPr>
        <p:spPr>
          <a:xfrm>
            <a:off x="11396737" y="116632"/>
            <a:ext cx="792088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4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1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2DC6E83-7584-41FF-A71E-435330DA11C3}"/>
              </a:ext>
            </a:extLst>
          </p:cNvPr>
          <p:cNvSpPr txBox="1"/>
          <p:nvPr/>
        </p:nvSpPr>
        <p:spPr>
          <a:xfrm>
            <a:off x="4654252" y="6576604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000" dirty="0"/>
              <a:t>Gimnazija Ptuj/ KIZ/Jelka Kosi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0E66553-10A8-4FB9-A942-139BEA1DCC5E}"/>
              </a:ext>
            </a:extLst>
          </p:cNvPr>
          <p:cNvSpPr txBox="1"/>
          <p:nvPr/>
        </p:nvSpPr>
        <p:spPr>
          <a:xfrm>
            <a:off x="7701512" y="1884311"/>
            <a:ext cx="60945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dirty="0">
                <a:latin typeface="Matura MT Script Capitals" panose="03020802060602070202" pitchFamily="66" charset="0"/>
                <a:hlinkClick r:id="rId4"/>
              </a:rPr>
              <a:t>https://padlet.com/jelkakosigim/cidwqgeikiy3c6d3</a:t>
            </a:r>
            <a:endParaRPr lang="sl-SI" sz="1600" dirty="0">
              <a:latin typeface="Matura MT Script Capitals" panose="03020802060602070202" pitchFamily="66" charset="0"/>
            </a:endParaRPr>
          </a:p>
          <a:p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36C67-4194-485F-BCAF-E91F1AE6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890" y="305145"/>
            <a:ext cx="9143998" cy="1020762"/>
          </a:xfrm>
        </p:spPr>
        <p:txBody>
          <a:bodyPr>
            <a:normAutofit fontScale="90000"/>
          </a:bodyPr>
          <a:lstStyle/>
          <a:p>
            <a:br>
              <a:rPr lang="sl-SI" sz="3000" dirty="0">
                <a:latin typeface="Modern Love Grunge" panose="04070805081005020601" pitchFamily="82" charset="0"/>
              </a:rPr>
            </a:br>
            <a:br>
              <a:rPr lang="sl-SI" sz="3000" dirty="0">
                <a:latin typeface="Modern Love Grunge" panose="04070805081005020601" pitchFamily="82" charset="0"/>
              </a:rPr>
            </a:br>
            <a:r>
              <a:rPr lang="sl-SI" sz="3000" dirty="0">
                <a:latin typeface="Modern Love Grunge" panose="04070805081005020601" pitchFamily="82" charset="0"/>
              </a:rPr>
              <a:t>RAZISKOVALNO DELO</a:t>
            </a:r>
            <a:br>
              <a:rPr lang="sl-SI" sz="3000" dirty="0">
                <a:latin typeface="Modern Love Grunge" panose="04070805081005020601" pitchFamily="82" charset="0"/>
              </a:rPr>
            </a:br>
            <a:endParaRPr lang="sl-SI" sz="3000" dirty="0">
              <a:latin typeface="Modern Love Grunge" panose="04070805081005020601" pitchFamily="8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FF991D2-82BD-44E7-942A-CFF293E49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481" y="1770691"/>
            <a:ext cx="3493311" cy="4535817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934B76-7386-439F-A3C0-461C2466A839}"/>
              </a:ext>
            </a:extLst>
          </p:cNvPr>
          <p:cNvSpPr txBox="1"/>
          <p:nvPr/>
        </p:nvSpPr>
        <p:spPr>
          <a:xfrm>
            <a:off x="11396737" y="116632"/>
            <a:ext cx="79208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3/2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E4453D6-B74D-4C25-8665-6CC2C61BEA15}"/>
              </a:ext>
            </a:extLst>
          </p:cNvPr>
          <p:cNvSpPr txBox="1"/>
          <p:nvPr/>
        </p:nvSpPr>
        <p:spPr>
          <a:xfrm>
            <a:off x="189756" y="116632"/>
            <a:ext cx="86409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KIZ</a:t>
            </a:r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99AAEAD6-5EB2-4FC3-BA82-99AC26A27129}"/>
              </a:ext>
            </a:extLst>
          </p:cNvPr>
          <p:cNvCxnSpPr>
            <a:cxnSpLocks/>
          </p:cNvCxnSpPr>
          <p:nvPr/>
        </p:nvCxnSpPr>
        <p:spPr>
          <a:xfrm>
            <a:off x="1701924" y="831548"/>
            <a:ext cx="3407868" cy="0"/>
          </a:xfrm>
          <a:prstGeom prst="line">
            <a:avLst/>
          </a:prstGeom>
          <a:ln w="25400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81BB693-F53D-42D5-A8EA-DB61D92E04A3}"/>
              </a:ext>
            </a:extLst>
          </p:cNvPr>
          <p:cNvSpPr txBox="1"/>
          <p:nvPr/>
        </p:nvSpPr>
        <p:spPr>
          <a:xfrm>
            <a:off x="1614890" y="1045500"/>
            <a:ext cx="6755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FFC000"/>
                </a:solidFill>
                <a:latin typeface="Modern Love Grunge" panose="04070805081005020601" pitchFamily="82" charset="0"/>
              </a:rPr>
              <a:t>POSTOPEK POIZVEDOVANJA IN RAZISKOVANJA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BA9F4E6-4F05-4FA9-97B3-C68DCD1B7F86}"/>
              </a:ext>
            </a:extLst>
          </p:cNvPr>
          <p:cNvSpPr txBox="1"/>
          <p:nvPr/>
        </p:nvSpPr>
        <p:spPr>
          <a:xfrm>
            <a:off x="5518348" y="2955354"/>
            <a:ext cx="609452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eaLnBrk="1" hangingPunct="1">
              <a:buAutoNum type="arabicPeriod"/>
            </a:pPr>
            <a:r>
              <a:rPr lang="sl-SI" altLang="sl-SI" sz="2400" dirty="0">
                <a:solidFill>
                  <a:srgbClr val="FFC000"/>
                </a:solidFill>
                <a:latin typeface="Modern Love Grunge" panose="04070805081005020601" pitchFamily="82" charset="0"/>
              </a:rPr>
              <a:t>korak</a:t>
            </a:r>
          </a:p>
          <a:p>
            <a:pPr marL="457200" indent="-457200" algn="ctr" eaLnBrk="1" hangingPunct="1">
              <a:buAutoNum type="arabicPeriod"/>
            </a:pPr>
            <a:endParaRPr lang="sl-SI" altLang="sl-SI" sz="2400" dirty="0">
              <a:solidFill>
                <a:srgbClr val="FFC000"/>
              </a:solidFill>
              <a:latin typeface="Modern Love Grunge" panose="04070805081005020601" pitchFamily="82" charset="0"/>
            </a:endParaRPr>
          </a:p>
          <a:p>
            <a:pPr algn="ctr" eaLnBrk="1" hangingPunct="1"/>
            <a:r>
              <a:rPr lang="sl-SI" altLang="sl-SI" sz="2400" dirty="0">
                <a:latin typeface="Modern Love Grunge" panose="04070805081005020601" pitchFamily="82" charset="0"/>
              </a:rPr>
              <a:t>PREMIŠLJEVANJE O PROBLEMU </a:t>
            </a:r>
          </a:p>
          <a:p>
            <a:pPr algn="ctr" eaLnBrk="1" hangingPunct="1"/>
            <a:endParaRPr lang="sl-SI" altLang="sl-SI" sz="2400" dirty="0">
              <a:solidFill>
                <a:srgbClr val="FFC000"/>
              </a:solidFill>
              <a:latin typeface="Modern Love Grunge" panose="04070805081005020601" pitchFamily="82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sl-SI" sz="2400" dirty="0"/>
              <a:t>INFORMACIJSKI PROBLEM moramo  </a:t>
            </a:r>
            <a:r>
              <a:rPr lang="sl-SI" altLang="sl-SI" sz="2400" u="sng" dirty="0">
                <a:solidFill>
                  <a:srgbClr val="FFCC00"/>
                </a:solidFill>
              </a:rPr>
              <a:t>razumeti </a:t>
            </a:r>
            <a:r>
              <a:rPr lang="sl-SI" altLang="sl-SI" sz="2400" dirty="0"/>
              <a:t>in znati </a:t>
            </a:r>
            <a:r>
              <a:rPr lang="sl-SI" altLang="sl-SI" sz="2400" u="sng" dirty="0"/>
              <a:t>pravilno</a:t>
            </a:r>
            <a:r>
              <a:rPr lang="sl-SI" altLang="sl-SI" sz="2400" dirty="0"/>
              <a:t> </a:t>
            </a:r>
            <a:r>
              <a:rPr lang="sl-SI" altLang="sl-SI" sz="2400" u="sng" dirty="0">
                <a:solidFill>
                  <a:srgbClr val="FFCC00"/>
                </a:solidFill>
              </a:rPr>
              <a:t>definirati,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sl-SI" sz="2400" u="sng" dirty="0"/>
              <a:t>vedeti moramo</a:t>
            </a:r>
            <a:r>
              <a:rPr lang="sl-SI" altLang="sl-SI" sz="2400" dirty="0"/>
              <a:t> </a:t>
            </a:r>
            <a:r>
              <a:rPr lang="sl-SI" altLang="sl-SI" sz="2000" dirty="0">
                <a:solidFill>
                  <a:srgbClr val="FFCC00"/>
                </a:solidFill>
              </a:rPr>
              <a:t>kaj</a:t>
            </a:r>
            <a:r>
              <a:rPr lang="sl-SI" altLang="sl-SI" sz="2000" dirty="0">
                <a:solidFill>
                  <a:srgbClr val="800000"/>
                </a:solidFill>
              </a:rPr>
              <a:t> </a:t>
            </a:r>
            <a:r>
              <a:rPr lang="sl-SI" altLang="sl-SI" sz="2000" dirty="0"/>
              <a:t>natančno</a:t>
            </a:r>
            <a:r>
              <a:rPr lang="sl-SI" altLang="sl-SI" sz="2000" dirty="0">
                <a:solidFill>
                  <a:srgbClr val="800000"/>
                </a:solidFill>
              </a:rPr>
              <a:t> </a:t>
            </a:r>
            <a:r>
              <a:rPr lang="sl-SI" altLang="sl-SI" sz="2000" dirty="0">
                <a:solidFill>
                  <a:srgbClr val="FFCC00"/>
                </a:solidFill>
              </a:rPr>
              <a:t>iščemo</a:t>
            </a:r>
            <a:r>
              <a:rPr lang="sl-SI" altLang="sl-SI" sz="2000" dirty="0">
                <a:solidFill>
                  <a:srgbClr val="800000"/>
                </a:solidFill>
              </a:rPr>
              <a:t>,</a:t>
            </a:r>
            <a:endParaRPr lang="sl-SI" altLang="sl-SI" sz="2000" u="sng" dirty="0">
              <a:solidFill>
                <a:srgbClr val="80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sl-SI" sz="2400" u="sng" dirty="0"/>
              <a:t>določimo</a:t>
            </a:r>
            <a:r>
              <a:rPr lang="sl-SI" altLang="sl-SI" sz="2400" dirty="0"/>
              <a:t> </a:t>
            </a:r>
            <a:r>
              <a:rPr lang="sl-SI" altLang="sl-SI" sz="2000" dirty="0">
                <a:solidFill>
                  <a:srgbClr val="FFCC00"/>
                </a:solidFill>
              </a:rPr>
              <a:t>ključne besede,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sl-SI" sz="2000" u="sng" dirty="0"/>
              <a:t>oblikujemo</a:t>
            </a:r>
            <a:r>
              <a:rPr lang="sl-SI" altLang="sl-SI" sz="2000" dirty="0">
                <a:solidFill>
                  <a:srgbClr val="FFCC00"/>
                </a:solidFill>
              </a:rPr>
              <a:t> hipoteze</a:t>
            </a:r>
            <a:endParaRPr lang="sl-SI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E31A068-00EC-4CD6-969A-F52A75BEEFBA}"/>
              </a:ext>
            </a:extLst>
          </p:cNvPr>
          <p:cNvSpPr txBox="1"/>
          <p:nvPr/>
        </p:nvSpPr>
        <p:spPr>
          <a:xfrm>
            <a:off x="4798268" y="6525481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200" dirty="0"/>
              <a:t>Gimnazija Ptuj/ KIZ/Jelka Kosi</a:t>
            </a:r>
          </a:p>
        </p:txBody>
      </p:sp>
    </p:spTree>
    <p:extLst>
      <p:ext uri="{BB962C8B-B14F-4D97-AF65-F5344CB8AC3E}">
        <p14:creationId xmlns:p14="http://schemas.microsoft.com/office/powerpoint/2010/main" val="29997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36C67-4194-485F-BCAF-E91F1AE6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890" y="305145"/>
            <a:ext cx="9143998" cy="1020762"/>
          </a:xfrm>
        </p:spPr>
        <p:txBody>
          <a:bodyPr>
            <a:normAutofit fontScale="90000"/>
          </a:bodyPr>
          <a:lstStyle/>
          <a:p>
            <a:br>
              <a:rPr lang="sl-SI" sz="3000" dirty="0">
                <a:latin typeface="Modern Love Grunge" panose="04070805081005020601" pitchFamily="82" charset="0"/>
              </a:rPr>
            </a:br>
            <a:br>
              <a:rPr lang="sl-SI" sz="3000" dirty="0">
                <a:latin typeface="Modern Love Grunge" panose="04070805081005020601" pitchFamily="82" charset="0"/>
              </a:rPr>
            </a:br>
            <a:r>
              <a:rPr lang="sl-SI" sz="3000" dirty="0">
                <a:latin typeface="Modern Love Grunge" panose="04070805081005020601" pitchFamily="82" charset="0"/>
              </a:rPr>
              <a:t>RAZISKOVALNO DELO</a:t>
            </a:r>
            <a:br>
              <a:rPr lang="sl-SI" sz="3000" dirty="0">
                <a:latin typeface="Modern Love Grunge" panose="04070805081005020601" pitchFamily="82" charset="0"/>
              </a:rPr>
            </a:br>
            <a:endParaRPr lang="sl-SI" sz="3000" dirty="0">
              <a:latin typeface="Modern Love Grunge" panose="04070805081005020601" pitchFamily="82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934B76-7386-439F-A3C0-461C2466A839}"/>
              </a:ext>
            </a:extLst>
          </p:cNvPr>
          <p:cNvSpPr txBox="1"/>
          <p:nvPr/>
        </p:nvSpPr>
        <p:spPr>
          <a:xfrm>
            <a:off x="11396737" y="116632"/>
            <a:ext cx="79208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3/2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E4453D6-B74D-4C25-8665-6CC2C61BEA15}"/>
              </a:ext>
            </a:extLst>
          </p:cNvPr>
          <p:cNvSpPr txBox="1"/>
          <p:nvPr/>
        </p:nvSpPr>
        <p:spPr>
          <a:xfrm>
            <a:off x="189756" y="116632"/>
            <a:ext cx="86409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KIZ</a:t>
            </a:r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99AAEAD6-5EB2-4FC3-BA82-99AC26A27129}"/>
              </a:ext>
            </a:extLst>
          </p:cNvPr>
          <p:cNvCxnSpPr>
            <a:cxnSpLocks/>
          </p:cNvCxnSpPr>
          <p:nvPr/>
        </p:nvCxnSpPr>
        <p:spPr>
          <a:xfrm>
            <a:off x="1701924" y="831548"/>
            <a:ext cx="3407868" cy="0"/>
          </a:xfrm>
          <a:prstGeom prst="line">
            <a:avLst/>
          </a:prstGeom>
          <a:ln w="25400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81BB693-F53D-42D5-A8EA-DB61D92E04A3}"/>
              </a:ext>
            </a:extLst>
          </p:cNvPr>
          <p:cNvSpPr txBox="1"/>
          <p:nvPr/>
        </p:nvSpPr>
        <p:spPr>
          <a:xfrm>
            <a:off x="1614890" y="1045500"/>
            <a:ext cx="6755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FFC000"/>
                </a:solidFill>
                <a:latin typeface="Modern Love Grunge" panose="04070805081005020601" pitchFamily="82" charset="0"/>
              </a:rPr>
              <a:t>POSTOPEK POIZVEDOVANJA IN RAZISKOVANJA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BA9F4E6-4F05-4FA9-97B3-C68DCD1B7F86}"/>
              </a:ext>
            </a:extLst>
          </p:cNvPr>
          <p:cNvSpPr txBox="1"/>
          <p:nvPr/>
        </p:nvSpPr>
        <p:spPr>
          <a:xfrm>
            <a:off x="5590356" y="2924944"/>
            <a:ext cx="60945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sl-SI" altLang="sl-SI" sz="2400" dirty="0">
                <a:solidFill>
                  <a:srgbClr val="FFC000"/>
                </a:solidFill>
                <a:latin typeface="Modern Love Grunge" panose="04070805081005020601" pitchFamily="82" charset="0"/>
              </a:rPr>
              <a:t>2. korak</a:t>
            </a:r>
          </a:p>
          <a:p>
            <a:pPr algn="ctr" eaLnBrk="1" hangingPunct="1"/>
            <a:endParaRPr lang="sl-SI" altLang="sl-SI" sz="2400" dirty="0">
              <a:solidFill>
                <a:srgbClr val="FFC000"/>
              </a:solidFill>
              <a:latin typeface="Modern Love Grunge" panose="04070805081005020601" pitchFamily="82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l-SI" altLang="sl-SI" sz="1800" b="1" dirty="0"/>
              <a:t>z ustrezno poizvedovalno strategijo in uporabo ključnih besed </a:t>
            </a:r>
            <a:r>
              <a:rPr lang="sl-SI" altLang="sl-SI" sz="1800" b="1" u="sng" dirty="0">
                <a:solidFill>
                  <a:srgbClr val="FFCC00"/>
                </a:solidFill>
              </a:rPr>
              <a:t>pridobimo primerno gradivo</a:t>
            </a:r>
            <a:r>
              <a:rPr lang="sl-SI" altLang="sl-SI" sz="2800" b="1" dirty="0">
                <a:solidFill>
                  <a:srgbClr val="800000"/>
                </a:solidFill>
              </a:rPr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l-SI" altLang="sl-SI" b="1" dirty="0"/>
              <a:t>z </a:t>
            </a:r>
            <a:r>
              <a:rPr lang="sl-SI" altLang="sl-SI" b="1" u="sng" dirty="0"/>
              <a:t>branjem</a:t>
            </a:r>
            <a:r>
              <a:rPr lang="sl-SI" altLang="sl-SI" b="1" dirty="0"/>
              <a:t>, </a:t>
            </a:r>
            <a:r>
              <a:rPr lang="sl-SI" altLang="sl-SI" b="1" u="sng" dirty="0"/>
              <a:t>poslušanjem</a:t>
            </a:r>
            <a:r>
              <a:rPr lang="sl-SI" altLang="sl-SI" b="1" dirty="0"/>
              <a:t>, </a:t>
            </a:r>
            <a:r>
              <a:rPr lang="sl-SI" altLang="sl-SI" b="1" u="sng" dirty="0"/>
              <a:t>opazovanjem</a:t>
            </a:r>
            <a:r>
              <a:rPr lang="sl-SI" altLang="sl-SI" b="1" dirty="0"/>
              <a:t>, </a:t>
            </a:r>
            <a:r>
              <a:rPr lang="sl-SI" altLang="sl-SI" b="1" u="sng" dirty="0"/>
              <a:t>risanjem</a:t>
            </a:r>
            <a:r>
              <a:rPr lang="sl-SI" altLang="sl-SI" b="1" dirty="0"/>
              <a:t>, </a:t>
            </a:r>
            <a:r>
              <a:rPr lang="sl-SI" altLang="sl-SI" b="1" u="sng" dirty="0"/>
              <a:t>računanjem</a:t>
            </a:r>
            <a:r>
              <a:rPr lang="sl-SI" altLang="sl-SI" b="1" dirty="0"/>
              <a:t> in </a:t>
            </a:r>
            <a:r>
              <a:rPr lang="sl-SI" altLang="sl-SI" b="1" u="sng" dirty="0"/>
              <a:t>zapisovanjem</a:t>
            </a:r>
            <a:r>
              <a:rPr lang="sl-SI" altLang="sl-SI" b="1" dirty="0"/>
              <a:t> </a:t>
            </a:r>
            <a:r>
              <a:rPr lang="sl-SI" altLang="sl-SI" b="1" u="sng" dirty="0">
                <a:solidFill>
                  <a:srgbClr val="FFCC00"/>
                </a:solidFill>
              </a:rPr>
              <a:t>izberemo potrebne informacije.</a:t>
            </a:r>
            <a:r>
              <a:rPr lang="sl-SI" altLang="sl-SI" b="1" dirty="0"/>
              <a:t> </a:t>
            </a:r>
          </a:p>
          <a:p>
            <a:pPr eaLnBrk="1" hangingPunct="1"/>
            <a:endParaRPr lang="sl-SI" altLang="sl-SI" b="1" dirty="0"/>
          </a:p>
          <a:p>
            <a:pPr algn="just" eaLnBrk="1" hangingPunct="1">
              <a:buFontTx/>
              <a:buNone/>
            </a:pPr>
            <a:r>
              <a:rPr lang="sl-SI" altLang="sl-SI" b="1" dirty="0"/>
              <a:t>Pazimo, da pravilno presodimo, katere informacije bomo </a:t>
            </a:r>
            <a:r>
              <a:rPr lang="sl-SI" altLang="sl-SI" b="1" u="sng" dirty="0"/>
              <a:t>združevali,</a:t>
            </a:r>
            <a:r>
              <a:rPr lang="sl-SI" altLang="sl-SI" b="1" dirty="0"/>
              <a:t> kaj sodi </a:t>
            </a:r>
            <a:r>
              <a:rPr lang="sl-SI" altLang="sl-SI" b="1" u="sng" dirty="0"/>
              <a:t>skupaj </a:t>
            </a:r>
            <a:r>
              <a:rPr lang="sl-SI" altLang="sl-SI" b="1" dirty="0"/>
              <a:t>in kaj </a:t>
            </a:r>
            <a:r>
              <a:rPr lang="sl-SI" altLang="sl-SI" b="1" u="sng" dirty="0"/>
              <a:t>izpade</a:t>
            </a:r>
            <a:r>
              <a:rPr lang="sl-SI" altLang="sl-SI" b="1" dirty="0"/>
              <a:t>, ali morda potrebujemo </a:t>
            </a:r>
            <a:r>
              <a:rPr lang="sl-SI" altLang="sl-SI" b="1" u="sng" dirty="0"/>
              <a:t>novo skupino.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altLang="sl-SI" sz="1800" b="1" u="sng" dirty="0">
              <a:solidFill>
                <a:srgbClr val="FFCC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11" name="Picture 7" descr="NASTĘPNY">
            <a:extLst>
              <a:ext uri="{FF2B5EF4-FFF2-40B4-BE49-F238E27FC236}">
                <a16:creationId xmlns:a16="http://schemas.microsoft.com/office/drawing/2014/main" id="{DDEC9692-A035-43C9-B493-6510548D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9" y="2445603"/>
            <a:ext cx="424815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9335230-17DC-4937-A82C-AE494ED14342}"/>
              </a:ext>
            </a:extLst>
          </p:cNvPr>
          <p:cNvSpPr txBox="1"/>
          <p:nvPr/>
        </p:nvSpPr>
        <p:spPr>
          <a:xfrm>
            <a:off x="4680538" y="6453336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200" dirty="0"/>
              <a:t>Gimnazija Ptuj/ KIZ/Jelka Kosi</a:t>
            </a:r>
          </a:p>
        </p:txBody>
      </p:sp>
    </p:spTree>
    <p:extLst>
      <p:ext uri="{BB962C8B-B14F-4D97-AF65-F5344CB8AC3E}">
        <p14:creationId xmlns:p14="http://schemas.microsoft.com/office/powerpoint/2010/main" val="10119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36C67-4194-485F-BCAF-E91F1AE6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890" y="305145"/>
            <a:ext cx="9143998" cy="1020762"/>
          </a:xfrm>
        </p:spPr>
        <p:txBody>
          <a:bodyPr>
            <a:normAutofit fontScale="90000"/>
          </a:bodyPr>
          <a:lstStyle/>
          <a:p>
            <a:br>
              <a:rPr lang="sl-SI" sz="3000" dirty="0">
                <a:latin typeface="Modern Love Grunge" panose="04070805081005020601" pitchFamily="82" charset="0"/>
              </a:rPr>
            </a:br>
            <a:br>
              <a:rPr lang="sl-SI" sz="3000" dirty="0">
                <a:latin typeface="Modern Love Grunge" panose="04070805081005020601" pitchFamily="82" charset="0"/>
              </a:rPr>
            </a:br>
            <a:r>
              <a:rPr lang="sl-SI" sz="3000" dirty="0">
                <a:latin typeface="Modern Love Grunge" panose="04070805081005020601" pitchFamily="82" charset="0"/>
              </a:rPr>
              <a:t>RAZISKOVALNO DELO</a:t>
            </a:r>
            <a:br>
              <a:rPr lang="sl-SI" sz="3000" dirty="0">
                <a:latin typeface="Modern Love Grunge" panose="04070805081005020601" pitchFamily="82" charset="0"/>
              </a:rPr>
            </a:br>
            <a:endParaRPr lang="sl-SI" sz="3000" dirty="0">
              <a:latin typeface="Modern Love Grunge" panose="04070805081005020601" pitchFamily="82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934B76-7386-439F-A3C0-461C2466A839}"/>
              </a:ext>
            </a:extLst>
          </p:cNvPr>
          <p:cNvSpPr txBox="1"/>
          <p:nvPr/>
        </p:nvSpPr>
        <p:spPr>
          <a:xfrm>
            <a:off x="11396737" y="116632"/>
            <a:ext cx="79208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3/2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E4453D6-B74D-4C25-8665-6CC2C61BEA15}"/>
              </a:ext>
            </a:extLst>
          </p:cNvPr>
          <p:cNvSpPr txBox="1"/>
          <p:nvPr/>
        </p:nvSpPr>
        <p:spPr>
          <a:xfrm>
            <a:off x="189756" y="116632"/>
            <a:ext cx="86409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KIZ</a:t>
            </a:r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99AAEAD6-5EB2-4FC3-BA82-99AC26A27129}"/>
              </a:ext>
            </a:extLst>
          </p:cNvPr>
          <p:cNvCxnSpPr>
            <a:cxnSpLocks/>
          </p:cNvCxnSpPr>
          <p:nvPr/>
        </p:nvCxnSpPr>
        <p:spPr>
          <a:xfrm>
            <a:off x="1701924" y="831548"/>
            <a:ext cx="3407868" cy="0"/>
          </a:xfrm>
          <a:prstGeom prst="line">
            <a:avLst/>
          </a:prstGeom>
          <a:ln w="25400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81BB693-F53D-42D5-A8EA-DB61D92E04A3}"/>
              </a:ext>
            </a:extLst>
          </p:cNvPr>
          <p:cNvSpPr txBox="1"/>
          <p:nvPr/>
        </p:nvSpPr>
        <p:spPr>
          <a:xfrm>
            <a:off x="1614890" y="1045500"/>
            <a:ext cx="6755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FFC000"/>
                </a:solidFill>
                <a:latin typeface="Modern Love Grunge" panose="04070805081005020601" pitchFamily="82" charset="0"/>
              </a:rPr>
              <a:t>POSTOPEK POIZVEDOVANJA IN RAZISKOVANJA</a:t>
            </a:r>
          </a:p>
        </p:txBody>
      </p:sp>
      <p:pic>
        <p:nvPicPr>
          <p:cNvPr id="11" name="Picture 7" descr="NASTĘPNY">
            <a:extLst>
              <a:ext uri="{FF2B5EF4-FFF2-40B4-BE49-F238E27FC236}">
                <a16:creationId xmlns:a16="http://schemas.microsoft.com/office/drawing/2014/main" id="{ADBA5CE1-9FF4-40E9-B3A1-9E0D1E29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5860" y="3573016"/>
            <a:ext cx="4183063" cy="2579687"/>
          </a:xfrm>
          <a:prstGeom prst="rect">
            <a:avLst/>
          </a:prstGeom>
          <a:noFill/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A90FB13-3CD7-4A0A-9878-90FFBF5B1257}"/>
              </a:ext>
            </a:extLst>
          </p:cNvPr>
          <p:cNvSpPr txBox="1"/>
          <p:nvPr/>
        </p:nvSpPr>
        <p:spPr>
          <a:xfrm>
            <a:off x="5446340" y="2667223"/>
            <a:ext cx="609452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sl-SI" altLang="sl-SI" sz="2400" dirty="0">
                <a:solidFill>
                  <a:srgbClr val="FFC000"/>
                </a:solidFill>
                <a:latin typeface="Modern Love Grunge" panose="04070805081005020601" pitchFamily="82" charset="0"/>
              </a:rPr>
              <a:t>3. korak</a:t>
            </a:r>
          </a:p>
          <a:p>
            <a:pPr algn="ctr" eaLnBrk="1" hangingPunct="1"/>
            <a:endParaRPr lang="sl-SI" altLang="sl-SI" sz="2400" dirty="0">
              <a:solidFill>
                <a:srgbClr val="FFC000"/>
              </a:solidFill>
              <a:latin typeface="Modern Love Grunge" panose="04070805081005020601" pitchFamily="82" charset="0"/>
            </a:endParaRPr>
          </a:p>
          <a:p>
            <a:pPr algn="ctr" eaLnBrk="1" hangingPunct="1"/>
            <a:r>
              <a:rPr lang="sl-SI" altLang="sl-SI" sz="2400" dirty="0">
                <a:latin typeface="Modern Love Grunge" panose="04070805081005020601" pitchFamily="82" charset="0"/>
              </a:rPr>
              <a:t>VREDNOTENJE INFORMACIJ</a:t>
            </a:r>
          </a:p>
          <a:p>
            <a:pPr algn="just" eaLnBrk="1" hangingPunct="1">
              <a:buFontTx/>
              <a:buNone/>
            </a:pPr>
            <a:r>
              <a:rPr lang="sl-SI" altLang="sl-SI" sz="2400" b="1" dirty="0"/>
              <a:t>Treba je: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l-SI" altLang="sl-SI" sz="2400" b="1" dirty="0"/>
              <a:t>določiti</a:t>
            </a:r>
            <a:r>
              <a:rPr lang="sl-SI" altLang="sl-SI" sz="2800" b="1" u="sng" dirty="0"/>
              <a:t> </a:t>
            </a:r>
          </a:p>
          <a:p>
            <a:pPr lvl="2" eaLnBrk="1" hangingPunct="1"/>
            <a:r>
              <a:rPr lang="sl-SI" altLang="sl-SI" sz="2000" b="1" u="sng" dirty="0">
                <a:solidFill>
                  <a:srgbClr val="FFCC00"/>
                </a:solidFill>
              </a:rPr>
              <a:t>natančnost in zanesljivost, </a:t>
            </a:r>
          </a:p>
          <a:p>
            <a:pPr lvl="2" eaLnBrk="1" hangingPunct="1"/>
            <a:r>
              <a:rPr lang="sl-SI" altLang="sl-SI" sz="2000" b="1" u="sng" dirty="0">
                <a:solidFill>
                  <a:srgbClr val="FFCC00"/>
                </a:solidFill>
              </a:rPr>
              <a:t>dostopnost  ter veljavnost informacij</a:t>
            </a:r>
            <a:r>
              <a:rPr lang="sl-SI" altLang="sl-SI" b="1" u="sng" dirty="0">
                <a:solidFill>
                  <a:srgbClr val="FFCC00"/>
                </a:solidFill>
              </a:rPr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sl-SI" sz="2400" b="1" dirty="0"/>
              <a:t>izbrane informacije</a:t>
            </a:r>
            <a:r>
              <a:rPr lang="sl-SI" altLang="sl-SI" u="sng" dirty="0"/>
              <a:t> </a:t>
            </a:r>
          </a:p>
          <a:p>
            <a:pPr lvl="2" eaLnBrk="1" hangingPunct="1"/>
            <a:r>
              <a:rPr lang="sl-SI" altLang="sl-SI" sz="2000" b="1" u="sng" dirty="0">
                <a:solidFill>
                  <a:srgbClr val="FFCC00"/>
                </a:solidFill>
              </a:rPr>
              <a:t>analizirati in </a:t>
            </a:r>
          </a:p>
          <a:p>
            <a:pPr lvl="2" eaLnBrk="1" hangingPunct="1"/>
            <a:r>
              <a:rPr lang="sl-SI" altLang="sl-SI" sz="2000" b="1" u="sng" dirty="0">
                <a:solidFill>
                  <a:srgbClr val="FFCC00"/>
                </a:solidFill>
              </a:rPr>
              <a:t>ovrednotiti</a:t>
            </a:r>
            <a:r>
              <a:rPr lang="sl-SI" altLang="sl-SI" b="1" dirty="0"/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EF407EC-F3CB-4735-A331-18B2399C2C8D}"/>
              </a:ext>
            </a:extLst>
          </p:cNvPr>
          <p:cNvSpPr txBox="1"/>
          <p:nvPr/>
        </p:nvSpPr>
        <p:spPr>
          <a:xfrm>
            <a:off x="4294212" y="6488668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200" dirty="0"/>
              <a:t>Gimnazija Ptuj/ KIZ/Jelka Kosi</a:t>
            </a:r>
          </a:p>
        </p:txBody>
      </p:sp>
    </p:spTree>
    <p:extLst>
      <p:ext uri="{BB962C8B-B14F-4D97-AF65-F5344CB8AC3E}">
        <p14:creationId xmlns:p14="http://schemas.microsoft.com/office/powerpoint/2010/main" val="31385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36C67-4194-485F-BCAF-E91F1AE6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890" y="305145"/>
            <a:ext cx="9143998" cy="1020762"/>
          </a:xfrm>
        </p:spPr>
        <p:txBody>
          <a:bodyPr>
            <a:normAutofit fontScale="90000"/>
          </a:bodyPr>
          <a:lstStyle/>
          <a:p>
            <a:br>
              <a:rPr lang="sl-SI" sz="3000" dirty="0">
                <a:latin typeface="Modern Love Grunge" panose="04070805081005020601" pitchFamily="82" charset="0"/>
              </a:rPr>
            </a:br>
            <a:br>
              <a:rPr lang="sl-SI" sz="3000" dirty="0">
                <a:latin typeface="Modern Love Grunge" panose="04070805081005020601" pitchFamily="82" charset="0"/>
              </a:rPr>
            </a:br>
            <a:r>
              <a:rPr lang="sl-SI" sz="3000" dirty="0">
                <a:latin typeface="Modern Love Grunge" panose="04070805081005020601" pitchFamily="82" charset="0"/>
              </a:rPr>
              <a:t>RAZISKOVALNO DELO</a:t>
            </a:r>
            <a:br>
              <a:rPr lang="sl-SI" sz="3000" dirty="0">
                <a:latin typeface="Modern Love Grunge" panose="04070805081005020601" pitchFamily="82" charset="0"/>
              </a:rPr>
            </a:br>
            <a:endParaRPr lang="sl-SI" sz="3000" dirty="0">
              <a:latin typeface="Modern Love Grunge" panose="04070805081005020601" pitchFamily="82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934B76-7386-439F-A3C0-461C2466A839}"/>
              </a:ext>
            </a:extLst>
          </p:cNvPr>
          <p:cNvSpPr txBox="1"/>
          <p:nvPr/>
        </p:nvSpPr>
        <p:spPr>
          <a:xfrm>
            <a:off x="11396737" y="116632"/>
            <a:ext cx="79208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3/2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E4453D6-B74D-4C25-8665-6CC2C61BEA15}"/>
              </a:ext>
            </a:extLst>
          </p:cNvPr>
          <p:cNvSpPr txBox="1"/>
          <p:nvPr/>
        </p:nvSpPr>
        <p:spPr>
          <a:xfrm>
            <a:off x="189756" y="116632"/>
            <a:ext cx="86409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KIZ</a:t>
            </a:r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99AAEAD6-5EB2-4FC3-BA82-99AC26A27129}"/>
              </a:ext>
            </a:extLst>
          </p:cNvPr>
          <p:cNvCxnSpPr>
            <a:cxnSpLocks/>
          </p:cNvCxnSpPr>
          <p:nvPr/>
        </p:nvCxnSpPr>
        <p:spPr>
          <a:xfrm>
            <a:off x="1701924" y="831548"/>
            <a:ext cx="3407868" cy="0"/>
          </a:xfrm>
          <a:prstGeom prst="line">
            <a:avLst/>
          </a:prstGeom>
          <a:ln w="25400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81BB693-F53D-42D5-A8EA-DB61D92E04A3}"/>
              </a:ext>
            </a:extLst>
          </p:cNvPr>
          <p:cNvSpPr txBox="1"/>
          <p:nvPr/>
        </p:nvSpPr>
        <p:spPr>
          <a:xfrm>
            <a:off x="1614890" y="1045500"/>
            <a:ext cx="6755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FFC000"/>
                </a:solidFill>
                <a:latin typeface="Modern Love Grunge" panose="04070805081005020601" pitchFamily="82" charset="0"/>
              </a:rPr>
              <a:t>POSTOPEK POIZVEDOVANJA IN RAZISKOVANJA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BA9F4E6-4F05-4FA9-97B3-C68DCD1B7F86}"/>
              </a:ext>
            </a:extLst>
          </p:cNvPr>
          <p:cNvSpPr txBox="1"/>
          <p:nvPr/>
        </p:nvSpPr>
        <p:spPr>
          <a:xfrm>
            <a:off x="5230316" y="2708920"/>
            <a:ext cx="6094520" cy="364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sl-SI" altLang="sl-SI" sz="2400" dirty="0">
                <a:solidFill>
                  <a:srgbClr val="FFC000"/>
                </a:solidFill>
                <a:latin typeface="Modern Love Grunge" panose="04070805081005020601" pitchFamily="82" charset="0"/>
              </a:rPr>
              <a:t>4. Korak</a:t>
            </a:r>
          </a:p>
          <a:p>
            <a:pPr algn="ctr" eaLnBrk="1" hangingPunct="1"/>
            <a:endParaRPr lang="sl-SI" altLang="sl-SI" sz="2400" dirty="0">
              <a:solidFill>
                <a:srgbClr val="FFC000"/>
              </a:solidFill>
              <a:latin typeface="Modern Love Grunge" panose="04070805081005020601" pitchFamily="82" charset="0"/>
            </a:endParaRPr>
          </a:p>
          <a:p>
            <a:pPr algn="ctr" eaLnBrk="1" hangingPunct="1"/>
            <a:r>
              <a:rPr lang="sl-SI" altLang="sl-SI" sz="2400" dirty="0">
                <a:latin typeface="Modern Love Grunge" panose="04070805081005020601" pitchFamily="82" charset="0"/>
              </a:rPr>
              <a:t>UPORABA INFORMACIJ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b="1" dirty="0"/>
              <a:t>Določiti je treba obliko za namensko uporabo (govorna, pisna, multimedijska), ustrezno navesti opombe, citate virov in izdelati bibliografijo. </a:t>
            </a:r>
          </a:p>
          <a:p>
            <a:pPr eaLnBrk="1" hangingPunct="1">
              <a:lnSpc>
                <a:spcPct val="80000"/>
              </a:lnSpc>
            </a:pPr>
            <a:endParaRPr lang="sl-SI" altLang="sl-SI" sz="1800" b="1" dirty="0"/>
          </a:p>
          <a:p>
            <a:pPr eaLnBrk="1" hangingPunct="1">
              <a:lnSpc>
                <a:spcPct val="80000"/>
              </a:lnSpc>
            </a:pPr>
            <a:r>
              <a:rPr lang="sl-SI" altLang="sl-SI" sz="1800" b="1" dirty="0"/>
              <a:t>Paziti pa moramo na</a:t>
            </a:r>
            <a:r>
              <a:rPr lang="sl-SI" altLang="sl-SI" sz="1800" b="1" dirty="0">
                <a:solidFill>
                  <a:srgbClr val="800000"/>
                </a:solidFill>
              </a:rPr>
              <a:t>:</a:t>
            </a:r>
            <a:r>
              <a:rPr lang="sl-SI" altLang="sl-SI" sz="1800" b="1" dirty="0"/>
              <a:t> 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1800" b="1" u="sng" dirty="0">
                <a:solidFill>
                  <a:srgbClr val="FFCC00"/>
                </a:solidFill>
              </a:rPr>
              <a:t>splošni videz</a:t>
            </a:r>
            <a:r>
              <a:rPr lang="sl-SI" altLang="sl-SI" sz="1800" b="1" dirty="0"/>
              <a:t> (naslovno stran, kazalo, bibliografijo)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1800" b="1" u="sng" dirty="0">
                <a:solidFill>
                  <a:srgbClr val="FFCC00"/>
                </a:solidFill>
              </a:rPr>
              <a:t>strukturo vsebine</a:t>
            </a:r>
            <a:r>
              <a:rPr lang="sl-SI" altLang="sl-SI" sz="1800" b="1" dirty="0"/>
              <a:t> (naslov, hipoteze, temeljni dokazi, logični razvoj, vsebinske izjave, načrt </a:t>
            </a:r>
            <a:r>
              <a:rPr lang="sl-SI" altLang="sl-SI" sz="1800" b="1" dirty="0">
                <a:solidFill>
                  <a:srgbClr val="FFCC00"/>
                </a:solidFill>
              </a:rPr>
              <a:t>predstavitve), 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1800" b="1" u="sng" dirty="0">
                <a:solidFill>
                  <a:srgbClr val="FFCC00"/>
                </a:solidFill>
              </a:rPr>
              <a:t>na stil</a:t>
            </a:r>
            <a:r>
              <a:rPr lang="sl-SI" altLang="sl-SI" sz="1800" b="1" dirty="0"/>
              <a:t> (izbor besed, strukturo stavka, strukturo odstavkov, pravopis, ločila) in nenazadnje 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1800" b="1" u="sng" dirty="0">
                <a:solidFill>
                  <a:srgbClr val="FFCC00"/>
                </a:solidFill>
              </a:rPr>
              <a:t>na interpretacijo.</a:t>
            </a:r>
            <a:endParaRPr lang="sl-SI" dirty="0"/>
          </a:p>
        </p:txBody>
      </p:sp>
      <p:pic>
        <p:nvPicPr>
          <p:cNvPr id="11" name="Picture 7" descr="NASTĘPNY">
            <a:extLst>
              <a:ext uri="{FF2B5EF4-FFF2-40B4-BE49-F238E27FC236}">
                <a16:creationId xmlns:a16="http://schemas.microsoft.com/office/drawing/2014/main" id="{10EA50A7-D4C1-4359-8EFD-DE7D4A59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1" y="1806575"/>
            <a:ext cx="3136900" cy="4464050"/>
          </a:xfrm>
          <a:prstGeom prst="rect">
            <a:avLst/>
          </a:prstGeom>
          <a:noFill/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6523AD3-5673-4D06-8EF1-DB931C679C74}"/>
              </a:ext>
            </a:extLst>
          </p:cNvPr>
          <p:cNvSpPr txBox="1"/>
          <p:nvPr/>
        </p:nvSpPr>
        <p:spPr>
          <a:xfrm>
            <a:off x="4294212" y="6552855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200" dirty="0"/>
              <a:t>Gimnazija Ptuj/ KIZ/Jelka Kosi</a:t>
            </a:r>
          </a:p>
        </p:txBody>
      </p:sp>
    </p:spTree>
    <p:extLst>
      <p:ext uri="{BB962C8B-B14F-4D97-AF65-F5344CB8AC3E}">
        <p14:creationId xmlns:p14="http://schemas.microsoft.com/office/powerpoint/2010/main" val="32971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BADAC8-8CFA-45A8-8677-45868A151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360" y="2971550"/>
            <a:ext cx="460851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>
              <a:solidFill>
                <a:srgbClr val="FFC000"/>
              </a:solidFill>
              <a:latin typeface="Modern Love Grunge" panose="04070805081005020601" pitchFamily="82" charset="0"/>
            </a:endParaRPr>
          </a:p>
          <a:p>
            <a:pPr marL="0" indent="0">
              <a:buNone/>
            </a:pPr>
            <a:r>
              <a:rPr lang="sl-SI" dirty="0">
                <a:solidFill>
                  <a:srgbClr val="FFC000"/>
                </a:solidFill>
                <a:latin typeface="Modern Love Grunge" panose="04070805081005020601" pitchFamily="82" charset="0"/>
              </a:rPr>
              <a:t>KIZ – PROSTODOSTOPNI VIRI</a:t>
            </a:r>
          </a:p>
          <a:p>
            <a:pPr marL="0" indent="0">
              <a:buNone/>
            </a:pPr>
            <a:r>
              <a:rPr lang="sl-SI" dirty="0"/>
              <a:t>(varnost na spletu, avtorske pravice, </a:t>
            </a:r>
            <a:r>
              <a:rPr lang="sl-SI" dirty="0" err="1"/>
              <a:t>netetika</a:t>
            </a:r>
            <a:r>
              <a:rPr lang="sl-SI" dirty="0"/>
              <a:t>, lažne novice, argumentiranje …) </a:t>
            </a:r>
          </a:p>
          <a:p>
            <a:pPr marL="533400" indent="-533400" eaLnBrk="1" hangingPunct="1"/>
            <a:endParaRPr lang="sl-SI" altLang="sl-SI" sz="2000" u="sng" dirty="0"/>
          </a:p>
          <a:p>
            <a:pPr marL="0" indent="0">
              <a:buNone/>
            </a:pPr>
            <a:endParaRPr lang="sl-SI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sl-SI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sl-SI" dirty="0">
              <a:latin typeface="Maiandra GD" panose="020E0502030308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934B76-7386-439F-A3C0-461C2466A839}"/>
              </a:ext>
            </a:extLst>
          </p:cNvPr>
          <p:cNvSpPr txBox="1"/>
          <p:nvPr/>
        </p:nvSpPr>
        <p:spPr>
          <a:xfrm>
            <a:off x="11396737" y="116632"/>
            <a:ext cx="792088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4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4/1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E4453D6-B74D-4C25-8665-6CC2C61BEA15}"/>
              </a:ext>
            </a:extLst>
          </p:cNvPr>
          <p:cNvSpPr txBox="1"/>
          <p:nvPr/>
        </p:nvSpPr>
        <p:spPr>
          <a:xfrm>
            <a:off x="189756" y="116632"/>
            <a:ext cx="86409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KIZ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47725DD8-39C1-4AFA-AA47-A5B02705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09" y="536037"/>
            <a:ext cx="9144000" cy="1020762"/>
          </a:xfrm>
        </p:spPr>
        <p:txBody>
          <a:bodyPr rtlCol="0" anchor="b">
            <a:normAutofit fontScale="90000"/>
          </a:bodyPr>
          <a:lstStyle/>
          <a:p>
            <a:pPr rtl="0"/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r>
              <a:rPr lang="sl-SI" sz="33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  <a:t>UREJANJE INFORMACIJ</a:t>
            </a:r>
            <a:br>
              <a:rPr lang="sl-SI" sz="3200" b="1" dirty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endParaRPr lang="sl-SI" dirty="0">
              <a:latin typeface="Modern Love Grunge" panose="04070805081005020601" pitchFamily="82" charset="0"/>
            </a:endParaRP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B7CB111C-ACD9-4F72-AFAD-7BCF68F5B4E9}"/>
              </a:ext>
            </a:extLst>
          </p:cNvPr>
          <p:cNvCxnSpPr>
            <a:cxnSpLocks/>
          </p:cNvCxnSpPr>
          <p:nvPr/>
        </p:nvCxnSpPr>
        <p:spPr>
          <a:xfrm>
            <a:off x="1557908" y="1124744"/>
            <a:ext cx="8136904" cy="0"/>
          </a:xfrm>
          <a:prstGeom prst="line">
            <a:avLst/>
          </a:prstGeom>
          <a:ln w="25400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04A87628-4EA1-4864-A5FE-8B88DA5F4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2" t="11443" r="12795" b="10779"/>
          <a:stretch/>
        </p:blipFill>
        <p:spPr>
          <a:xfrm>
            <a:off x="1585905" y="2996952"/>
            <a:ext cx="3528392" cy="2016224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6C8D347-0F6E-45C5-B716-9111B4BF852C}"/>
              </a:ext>
            </a:extLst>
          </p:cNvPr>
          <p:cNvSpPr txBox="1"/>
          <p:nvPr/>
        </p:nvSpPr>
        <p:spPr>
          <a:xfrm>
            <a:off x="1557908" y="2092200"/>
            <a:ext cx="8136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rgbClr val="FFC000"/>
                </a:solidFill>
                <a:latin typeface="Modern Love Grunge" panose="04070805081005020601" pitchFamily="82" charset="0"/>
              </a:rPr>
              <a:t>POSTOPEK IZDELAVE, OBSEG IN STIL NALOGE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920C7FF-12CD-45AF-858D-333DF3BAA2F3}"/>
              </a:ext>
            </a:extLst>
          </p:cNvPr>
          <p:cNvSpPr txBox="1"/>
          <p:nvPr/>
        </p:nvSpPr>
        <p:spPr>
          <a:xfrm>
            <a:off x="1557908" y="521004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FFC000"/>
                </a:solidFill>
                <a:latin typeface="Modern Love Grunge" panose="04070805081005020601" pitchFamily="82" charset="0"/>
                <a:hlinkClick r:id="rId3"/>
              </a:rPr>
              <a:t>http://digitalnagpt.weebly.com/</a:t>
            </a:r>
            <a:endParaRPr lang="sl-SI" dirty="0">
              <a:solidFill>
                <a:srgbClr val="FFC000"/>
              </a:solidFill>
              <a:latin typeface="Modern Love Grunge" panose="04070805081005020601" pitchFamily="82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AF2A4693-A179-4F92-8543-27B8BC61315E}"/>
              </a:ext>
            </a:extLst>
          </p:cNvPr>
          <p:cNvSpPr txBox="1"/>
          <p:nvPr/>
        </p:nvSpPr>
        <p:spPr>
          <a:xfrm>
            <a:off x="4438228" y="6454942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200" dirty="0"/>
              <a:t>Gimnazija Ptuj/ KIZ/Jelka Kosi</a:t>
            </a:r>
          </a:p>
        </p:txBody>
      </p:sp>
    </p:spTree>
    <p:extLst>
      <p:ext uri="{BB962C8B-B14F-4D97-AF65-F5344CB8AC3E}">
        <p14:creationId xmlns:p14="http://schemas.microsoft.com/office/powerpoint/2010/main" val="42489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BADAC8-8CFA-45A8-8677-45868A151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924" y="2971550"/>
            <a:ext cx="8532948" cy="324036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400" dirty="0"/>
              <a:t>S pomočjo mentorja </a:t>
            </a:r>
            <a:r>
              <a:rPr lang="sl-SI" altLang="sl-SI" sz="2400" b="1" dirty="0"/>
              <a:t>določimo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b="1" dirty="0">
                <a:solidFill>
                  <a:srgbClr val="FFCC00"/>
                </a:solidFill>
              </a:rPr>
              <a:t>temo</a:t>
            </a:r>
            <a:r>
              <a:rPr lang="sl-SI" altLang="sl-SI" sz="2400" b="1" dirty="0">
                <a:solidFill>
                  <a:srgbClr val="800000"/>
                </a:solidFill>
              </a:rPr>
              <a:t> </a:t>
            </a:r>
            <a:r>
              <a:rPr lang="sl-SI" altLang="sl-SI" sz="2400" dirty="0"/>
              <a:t>in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b="1" dirty="0">
                <a:solidFill>
                  <a:srgbClr val="FFCC00"/>
                </a:solidFill>
              </a:rPr>
              <a:t>vsebino</a:t>
            </a:r>
            <a:r>
              <a:rPr lang="sl-SI" altLang="sl-SI" sz="2400" dirty="0">
                <a:solidFill>
                  <a:srgbClr val="800000"/>
                </a:solidFill>
              </a:rPr>
              <a:t> </a:t>
            </a:r>
            <a:r>
              <a:rPr lang="sl-SI" altLang="sl-SI" sz="2400" dirty="0"/>
              <a:t>seminarske naloge/referat.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400" b="1" dirty="0"/>
              <a:t>Zberemo gradivo</a:t>
            </a:r>
            <a:r>
              <a:rPr lang="sl-SI" altLang="sl-SI" sz="2400" dirty="0"/>
              <a:t>, ki ga bomo uporabili, </a:t>
            </a:r>
          </a:p>
          <a:p>
            <a:pPr>
              <a:lnSpc>
                <a:spcPct val="80000"/>
              </a:lnSpc>
            </a:pPr>
            <a:r>
              <a:rPr lang="sl-SI" altLang="sl-SI" sz="2400" b="1" dirty="0">
                <a:solidFill>
                  <a:srgbClr val="FFC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pripravimo načrt dela.</a:t>
            </a:r>
            <a:endParaRPr lang="sl-SI" altLang="sl-SI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400" b="1" dirty="0">
                <a:solidFill>
                  <a:srgbClr val="FFCC00"/>
                </a:solidFill>
              </a:rPr>
              <a:t>pripravimo  osnutek</a:t>
            </a:r>
            <a:r>
              <a:rPr lang="sl-SI" altLang="sl-SI" sz="2400" dirty="0">
                <a:solidFill>
                  <a:srgbClr val="800000"/>
                </a:solidFill>
              </a:rPr>
              <a:t> </a:t>
            </a:r>
            <a:r>
              <a:rPr lang="sl-SI" altLang="sl-SI" sz="2400" dirty="0"/>
              <a:t>in  opravimo </a:t>
            </a:r>
          </a:p>
          <a:p>
            <a:pPr>
              <a:lnSpc>
                <a:spcPct val="80000"/>
              </a:lnSpc>
            </a:pPr>
            <a:r>
              <a:rPr lang="sl-SI" altLang="sl-SI" sz="2400" b="1" dirty="0">
                <a:solidFill>
                  <a:srgbClr val="FFCC00"/>
                </a:solidFill>
              </a:rPr>
              <a:t>prve  konzultacije</a:t>
            </a:r>
            <a:r>
              <a:rPr lang="sl-SI" altLang="sl-SI" sz="2400" dirty="0">
                <a:solidFill>
                  <a:srgbClr val="800000"/>
                </a:solidFill>
              </a:rPr>
              <a:t> </a:t>
            </a:r>
            <a:r>
              <a:rPr lang="sl-SI" altLang="sl-SI" sz="2400" dirty="0"/>
              <a:t>z mentorjem.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2400" dirty="0"/>
              <a:t>Nadaljujemo z delom  po navodilih mentorja.</a:t>
            </a:r>
          </a:p>
          <a:p>
            <a:pPr marL="533400" indent="-533400" eaLnBrk="1" hangingPunct="1"/>
            <a:endParaRPr lang="sl-SI" altLang="sl-SI" sz="2000" u="sng" dirty="0"/>
          </a:p>
          <a:p>
            <a:pPr marL="0" indent="0">
              <a:buNone/>
            </a:pPr>
            <a:endParaRPr lang="sl-SI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sl-SI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sl-SI" dirty="0">
              <a:latin typeface="Maiandra GD" panose="020E0502030308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934B76-7386-439F-A3C0-461C2466A839}"/>
              </a:ext>
            </a:extLst>
          </p:cNvPr>
          <p:cNvSpPr txBox="1"/>
          <p:nvPr/>
        </p:nvSpPr>
        <p:spPr>
          <a:xfrm>
            <a:off x="11396737" y="116632"/>
            <a:ext cx="792088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4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4/2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E4453D6-B74D-4C25-8665-6CC2C61BEA15}"/>
              </a:ext>
            </a:extLst>
          </p:cNvPr>
          <p:cNvSpPr txBox="1"/>
          <p:nvPr/>
        </p:nvSpPr>
        <p:spPr>
          <a:xfrm>
            <a:off x="189756" y="116632"/>
            <a:ext cx="86409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KIZ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47725DD8-39C1-4AFA-AA47-A5B02705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09" y="536037"/>
            <a:ext cx="9144000" cy="1020762"/>
          </a:xfrm>
        </p:spPr>
        <p:txBody>
          <a:bodyPr rtlCol="0" anchor="b">
            <a:normAutofit fontScale="90000"/>
          </a:bodyPr>
          <a:lstStyle/>
          <a:p>
            <a:pPr rtl="0"/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r>
              <a:rPr lang="sl-SI" sz="33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  <a:t>UREJANJE INFORMACIJ</a:t>
            </a:r>
            <a:br>
              <a:rPr lang="sl-SI" sz="3200" b="1" dirty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endParaRPr lang="sl-SI" dirty="0">
              <a:latin typeface="Modern Love Grunge" panose="04070805081005020601" pitchFamily="82" charset="0"/>
            </a:endParaRP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B7CB111C-ACD9-4F72-AFAD-7BCF68F5B4E9}"/>
              </a:ext>
            </a:extLst>
          </p:cNvPr>
          <p:cNvCxnSpPr>
            <a:cxnSpLocks/>
          </p:cNvCxnSpPr>
          <p:nvPr/>
        </p:nvCxnSpPr>
        <p:spPr>
          <a:xfrm>
            <a:off x="1557908" y="1124744"/>
            <a:ext cx="8136904" cy="0"/>
          </a:xfrm>
          <a:prstGeom prst="line">
            <a:avLst/>
          </a:prstGeom>
          <a:ln w="25400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6C8D347-0F6E-45C5-B716-9111B4BF852C}"/>
              </a:ext>
            </a:extLst>
          </p:cNvPr>
          <p:cNvSpPr txBox="1"/>
          <p:nvPr/>
        </p:nvSpPr>
        <p:spPr>
          <a:xfrm>
            <a:off x="1557908" y="2092200"/>
            <a:ext cx="8136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rgbClr val="FFC000"/>
                </a:solidFill>
                <a:latin typeface="Modern Love Grunge" panose="04070805081005020601" pitchFamily="82" charset="0"/>
              </a:rPr>
              <a:t>POSTOPEK IZDELAVE, OBSEG IN STIL NALOGE</a:t>
            </a:r>
          </a:p>
        </p:txBody>
      </p:sp>
      <p:pic>
        <p:nvPicPr>
          <p:cNvPr id="12" name="Picture 2" descr="NASTĘPNY">
            <a:extLst>
              <a:ext uri="{FF2B5EF4-FFF2-40B4-BE49-F238E27FC236}">
                <a16:creationId xmlns:a16="http://schemas.microsoft.com/office/drawing/2014/main" id="{86711121-A75E-4FE1-8D84-BB8D2144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3068960"/>
            <a:ext cx="4097841" cy="291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C255AE5-95C4-4651-B236-CDB9AE15038E}"/>
              </a:ext>
            </a:extLst>
          </p:cNvPr>
          <p:cNvSpPr txBox="1"/>
          <p:nvPr/>
        </p:nvSpPr>
        <p:spPr>
          <a:xfrm>
            <a:off x="4558853" y="6429540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200" dirty="0"/>
              <a:t>Gimnazija Ptuj/ KIZ/Jelka Kosi</a:t>
            </a:r>
          </a:p>
        </p:txBody>
      </p:sp>
    </p:spTree>
    <p:extLst>
      <p:ext uri="{BB962C8B-B14F-4D97-AF65-F5344CB8AC3E}">
        <p14:creationId xmlns:p14="http://schemas.microsoft.com/office/powerpoint/2010/main" val="25529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0934B76-7386-439F-A3C0-461C2466A839}"/>
              </a:ext>
            </a:extLst>
          </p:cNvPr>
          <p:cNvSpPr txBox="1"/>
          <p:nvPr/>
        </p:nvSpPr>
        <p:spPr>
          <a:xfrm>
            <a:off x="11396737" y="116632"/>
            <a:ext cx="792088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4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4/3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E4453D6-B74D-4C25-8665-6CC2C61BEA15}"/>
              </a:ext>
            </a:extLst>
          </p:cNvPr>
          <p:cNvSpPr txBox="1"/>
          <p:nvPr/>
        </p:nvSpPr>
        <p:spPr>
          <a:xfrm>
            <a:off x="189756" y="116632"/>
            <a:ext cx="86409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>
                <a:ln>
                  <a:solidFill>
                    <a:srgbClr val="FFC000"/>
                  </a:solidFill>
                </a:ln>
                <a:latin typeface="Modern Love Grunge" panose="04070805081005020601" pitchFamily="82" charset="0"/>
              </a:rPr>
              <a:t>KIZ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47725DD8-39C1-4AFA-AA47-A5B02705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584740"/>
            <a:ext cx="9144000" cy="1020762"/>
          </a:xfrm>
        </p:spPr>
        <p:txBody>
          <a:bodyPr rtlCol="0" anchor="b">
            <a:normAutofit fontScale="90000"/>
          </a:bodyPr>
          <a:lstStyle/>
          <a:p>
            <a:pPr rtl="0"/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br>
              <a:rPr lang="sl-SI" sz="32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r>
              <a:rPr lang="sl-SI" sz="3300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  <a:t>UREJANJE INFORMACIJ</a:t>
            </a:r>
            <a:br>
              <a:rPr lang="sl-SI" sz="3200" b="1" dirty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Modern Love Grunge" panose="04070805081005020601" pitchFamily="82" charset="0"/>
              </a:rPr>
            </a:br>
            <a:endParaRPr lang="sl-SI" dirty="0">
              <a:latin typeface="Modern Love Grunge" panose="04070805081005020601" pitchFamily="82" charset="0"/>
            </a:endParaRP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B7CB111C-ACD9-4F72-AFAD-7BCF68F5B4E9}"/>
              </a:ext>
            </a:extLst>
          </p:cNvPr>
          <p:cNvCxnSpPr>
            <a:cxnSpLocks/>
          </p:cNvCxnSpPr>
          <p:nvPr/>
        </p:nvCxnSpPr>
        <p:spPr>
          <a:xfrm>
            <a:off x="1557908" y="1124744"/>
            <a:ext cx="8136904" cy="0"/>
          </a:xfrm>
          <a:prstGeom prst="line">
            <a:avLst/>
          </a:prstGeom>
          <a:ln w="25400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6C8D347-0F6E-45C5-B716-9111B4BF852C}"/>
              </a:ext>
            </a:extLst>
          </p:cNvPr>
          <p:cNvSpPr txBox="1"/>
          <p:nvPr/>
        </p:nvSpPr>
        <p:spPr>
          <a:xfrm>
            <a:off x="1557908" y="2092200"/>
            <a:ext cx="8136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rgbClr val="FFC000"/>
                </a:solidFill>
                <a:latin typeface="Modern Love Grunge" panose="04070805081005020601" pitchFamily="82" charset="0"/>
              </a:rPr>
              <a:t>POSTOPEK IZDELAVE, OBSEG IN STIL NALOGE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C426B054-5EC3-48DA-8B34-AB945487CBA1}"/>
              </a:ext>
            </a:extLst>
          </p:cNvPr>
          <p:cNvSpPr txBox="1"/>
          <p:nvPr/>
        </p:nvSpPr>
        <p:spPr>
          <a:xfrm>
            <a:off x="1569147" y="2686268"/>
            <a:ext cx="609452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sl-SI" altLang="sl-SI" sz="1800" b="1" dirty="0">
                <a:solidFill>
                  <a:srgbClr val="FFC000"/>
                </a:solidFill>
              </a:rPr>
              <a:t>Besedilo oddane naloge naj</a:t>
            </a:r>
            <a:r>
              <a:rPr lang="sl-SI" altLang="sl-SI" sz="1800" dirty="0">
                <a:solidFill>
                  <a:srgbClr val="FFC000"/>
                </a:solidFill>
              </a:rPr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l-SI" altLang="sl-SI" dirty="0"/>
              <a:t>obsega največ  </a:t>
            </a:r>
            <a:r>
              <a:rPr lang="sl-SI" altLang="sl-SI" b="1" dirty="0"/>
              <a:t>5 tiskanih strani teksta,</a:t>
            </a:r>
            <a:endParaRPr lang="sl-SI" altLang="sl-SI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l-SI" altLang="sl-SI" dirty="0"/>
              <a:t>bo v pisavi </a:t>
            </a:r>
            <a:r>
              <a:rPr lang="sl-SI" altLang="sl-SI" b="1" dirty="0"/>
              <a:t>Times New Roman velikosti 12</a:t>
            </a:r>
            <a:r>
              <a:rPr lang="sl-SI" altLang="sl-SI" i="1" dirty="0"/>
              <a:t>,</a:t>
            </a:r>
            <a:r>
              <a:rPr lang="sl-SI" altLang="sl-SI" dirty="0"/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l-SI" altLang="sl-SI" dirty="0"/>
              <a:t>dodatno pa lahko vsebuje </a:t>
            </a:r>
            <a:r>
              <a:rPr lang="sl-SI" altLang="sl-SI" b="1" dirty="0"/>
              <a:t>še slike in druge ilustracije,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l-SI" altLang="sl-SI" dirty="0"/>
              <a:t>bo tipkano v razmiku </a:t>
            </a:r>
            <a:r>
              <a:rPr lang="sl-SI" altLang="sl-SI" b="1" dirty="0"/>
              <a:t>1,5,</a:t>
            </a:r>
            <a:endParaRPr lang="sl-SI" altLang="sl-SI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l-SI" altLang="sl-SI" dirty="0"/>
              <a:t>izpis naj bo </a:t>
            </a:r>
            <a:r>
              <a:rPr lang="sl-SI" altLang="sl-SI" b="1" dirty="0"/>
              <a:t>enostranski</a:t>
            </a:r>
            <a:r>
              <a:rPr lang="sl-SI" altLang="sl-SI" dirty="0"/>
              <a:t>,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l-SI" altLang="sl-SI" dirty="0"/>
              <a:t>bo na listu </a:t>
            </a:r>
            <a:r>
              <a:rPr lang="sl-SI" altLang="sl-SI" b="1" dirty="0"/>
              <a:t>formata A4</a:t>
            </a:r>
            <a:r>
              <a:rPr lang="sl-SI" altLang="sl-SI" dirty="0"/>
              <a:t>,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l-SI" altLang="sl-SI" b="1" dirty="0"/>
              <a:t>Ima strani oštevilčene </a:t>
            </a:r>
            <a:r>
              <a:rPr lang="sl-SI" altLang="sl-SI" dirty="0"/>
              <a:t>z arabskimi številkami</a:t>
            </a:r>
            <a:r>
              <a:rPr lang="sl-SI" altLang="sl-SI" sz="1800" dirty="0"/>
              <a:t> </a:t>
            </a:r>
            <a:r>
              <a:rPr lang="sl-SI" altLang="sl-SI" sz="1200" b="1" dirty="0"/>
              <a:t>(na dnu strani –  v desnem spodnjem kotu). </a:t>
            </a:r>
          </a:p>
          <a:p>
            <a:pPr eaLnBrk="1" hangingPunct="1">
              <a:buFontTx/>
              <a:buNone/>
            </a:pPr>
            <a:r>
              <a:rPr lang="sl-SI" altLang="sl-SI" sz="1800" b="1" dirty="0">
                <a:solidFill>
                  <a:srgbClr val="FFC000"/>
                </a:solidFill>
              </a:rPr>
              <a:t>Naslovna stran se šteje, vendar se ne označuje</a:t>
            </a:r>
            <a:r>
              <a:rPr lang="sl-SI" altLang="sl-SI" sz="1800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34254B6-F277-42C8-92E5-FC5F565E46DA}"/>
              </a:ext>
            </a:extLst>
          </p:cNvPr>
          <p:cNvSpPr txBox="1"/>
          <p:nvPr/>
        </p:nvSpPr>
        <p:spPr>
          <a:xfrm>
            <a:off x="4726260" y="6453336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1200" dirty="0"/>
              <a:t>Gimnazija Ptuj/ KIZ/Jelka Kosi</a:t>
            </a:r>
          </a:p>
        </p:txBody>
      </p:sp>
    </p:spTree>
    <p:extLst>
      <p:ext uri="{BB962C8B-B14F-4D97-AF65-F5344CB8AC3E}">
        <p14:creationId xmlns:p14="http://schemas.microsoft.com/office/powerpoint/2010/main" val="8166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olska ta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1_TF02804846_TF02804846" id="{56189B2D-B329-4056-9639-F41EDFB6BDF6}" vid="{AE87CB9E-B810-4C64-B83E-458B52CD7482}"/>
    </a:ext>
  </a:extLst>
</a:theme>
</file>

<file path=ppt/theme/theme2.xml><?xml version="1.0" encoding="utf-8"?>
<a:theme xmlns:a="http://schemas.openxmlformats.org/drawingml/2006/main" name="Officeova 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 (1)</Template>
  <TotalTime>1182</TotalTime>
  <Words>971</Words>
  <Application>Microsoft Office PowerPoint</Application>
  <PresentationFormat>Po meri</PresentationFormat>
  <Paragraphs>162</Paragraphs>
  <Slides>14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2" baseType="lpstr">
      <vt:lpstr>Arial</vt:lpstr>
      <vt:lpstr>Consolas</vt:lpstr>
      <vt:lpstr>Corbel</vt:lpstr>
      <vt:lpstr>Maiandra GD</vt:lpstr>
      <vt:lpstr>Matura MT Script Capitals</vt:lpstr>
      <vt:lpstr>Modern Love Grunge</vt:lpstr>
      <vt:lpstr>Times New Roman</vt:lpstr>
      <vt:lpstr>Šolska tabla 16x9</vt:lpstr>
      <vt:lpstr>KIZ  UVOD V ZNANSTVENO RAZISKOVALNO DELO Dostopost informacij, njihovo urejanje in uporaba </vt:lpstr>
      <vt:lpstr>ISKANJE VIROV IN OBLIKOVANJE PISNIH IZDELKOV</vt:lpstr>
      <vt:lpstr>  RAZISKOVALNO DELO </vt:lpstr>
      <vt:lpstr>  RAZISKOVALNO DELO </vt:lpstr>
      <vt:lpstr>  RAZISKOVALNO DELO </vt:lpstr>
      <vt:lpstr>  RAZISKOVALNO DELO </vt:lpstr>
      <vt:lpstr>    UREJANJE INFORMACIJ </vt:lpstr>
      <vt:lpstr>    UREJANJE INFORMACIJ </vt:lpstr>
      <vt:lpstr>    UREJANJE INFORMACIJ </vt:lpstr>
      <vt:lpstr>    UREJANJE INFORMACIJ </vt:lpstr>
      <vt:lpstr>    UIRI NA SPLETU </vt:lpstr>
      <vt:lpstr>    UIRI NA SPLETU </vt:lpstr>
      <vt:lpstr>    UIRI NA SPLETU </vt:lpstr>
      <vt:lpstr>PONOVITEV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KIZ  UVOD V ZNANSTVENO RAZISKOVALNO DELO Dostopost informacij, njihovo urejanje in uporaba</dc:title>
  <dc:creator>Jelka Kosi</dc:creator>
  <cp:lastModifiedBy>Jelka Kosi</cp:lastModifiedBy>
  <cp:revision>34</cp:revision>
  <dcterms:created xsi:type="dcterms:W3CDTF">2021-03-01T18:51:17Z</dcterms:created>
  <dcterms:modified xsi:type="dcterms:W3CDTF">2021-03-04T10:11:34Z</dcterms:modified>
</cp:coreProperties>
</file>